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p:regular r:id="rId27"/>
      <p:bold r:id="rId28"/>
      <p:italic r:id="rId29"/>
      <p:boldItalic r:id="rId30"/>
    </p:embeddedFont>
    <p:embeddedFont>
      <p:font typeface="Montserrat"/>
      <p:regular r:id="rId31"/>
      <p:bold r:id="rId32"/>
      <p:italic r:id="rId33"/>
      <p:boldItalic r:id="rId34"/>
    </p:embeddedFont>
    <p:embeddedFont>
      <p:font typeface="Roboto Light"/>
      <p:regular r:id="rId35"/>
      <p:bold r:id="rId36"/>
      <p:italic r:id="rId37"/>
      <p:boldItalic r:id="rId38"/>
    </p:embeddedFont>
    <p:embeddedFont>
      <p:font typeface="Montserrat ExtraBold"/>
      <p:bold r:id="rId39"/>
      <p:boldItalic r:id="rId40"/>
    </p:embeddedFont>
    <p:embeddedFont>
      <p:font typeface="Merriweather"/>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ExtraBold-boldItalic.fntdata"/><Relationship Id="rId20" Type="http://schemas.openxmlformats.org/officeDocument/2006/relationships/slide" Target="slides/slide15.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7.xml"/><Relationship Id="rId44" Type="http://schemas.openxmlformats.org/officeDocument/2006/relationships/font" Target="fonts/Merriweather-boldItalic.fntdata"/><Relationship Id="rId21" Type="http://schemas.openxmlformats.org/officeDocument/2006/relationships/slide" Target="slides/slide16.xml"/><Relationship Id="rId43" Type="http://schemas.openxmlformats.org/officeDocument/2006/relationships/font" Target="fonts/Merriweather-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RobotoLight-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RobotoLight-italic.fntdata"/><Relationship Id="rId14" Type="http://schemas.openxmlformats.org/officeDocument/2006/relationships/slide" Target="slides/slide9.xml"/><Relationship Id="rId36" Type="http://schemas.openxmlformats.org/officeDocument/2006/relationships/font" Target="fonts/RobotoLight-bold.fntdata"/><Relationship Id="rId17" Type="http://schemas.openxmlformats.org/officeDocument/2006/relationships/slide" Target="slides/slide12.xml"/><Relationship Id="rId39" Type="http://schemas.openxmlformats.org/officeDocument/2006/relationships/font" Target="fonts/MontserratExtraBold-bold.fntdata"/><Relationship Id="rId16" Type="http://schemas.openxmlformats.org/officeDocument/2006/relationships/slide" Target="slides/slide11.xml"/><Relationship Id="rId38" Type="http://schemas.openxmlformats.org/officeDocument/2006/relationships/font" Target="fonts/RobotoLigh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Good morning, my name is </a:t>
            </a:r>
            <a:r>
              <a:rPr lang="en-GB" sz="1400"/>
              <a:t>Jesse and this is my partner David. </a:t>
            </a:r>
            <a:endParaRPr sz="1400"/>
          </a:p>
          <a:p>
            <a:pPr indent="0" lvl="0" marL="0" rtl="0" algn="l">
              <a:spcBef>
                <a:spcPts val="0"/>
              </a:spcBef>
              <a:spcAft>
                <a:spcPts val="0"/>
              </a:spcAft>
              <a:buNone/>
            </a:pPr>
            <a:r>
              <a:rPr lang="en-GB" sz="1400">
                <a:solidFill>
                  <a:schemeClr val="dk1"/>
                </a:solidFill>
              </a:rPr>
              <a:t>We are doing project #73 which is about developing a </a:t>
            </a:r>
            <a:endParaRPr sz="1400">
              <a:solidFill>
                <a:schemeClr val="dk1"/>
              </a:solidFill>
            </a:endParaRPr>
          </a:p>
          <a:p>
            <a:pPr indent="0" lvl="0" marL="0" rtl="0" algn="l">
              <a:spcBef>
                <a:spcPts val="0"/>
              </a:spcBef>
              <a:spcAft>
                <a:spcPts val="0"/>
              </a:spcAft>
              <a:buNone/>
            </a:pPr>
            <a:r>
              <a:rPr lang="en-GB" sz="1400">
                <a:solidFill>
                  <a:schemeClr val="dk1"/>
                </a:solidFill>
              </a:rPr>
              <a:t>gamification based education platform for sustainable agricultural and environmental applications.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f9afe724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f9afe724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To begin, during the early life cycle of the tree, there are three stages.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a:t>
            </a:r>
            <a:r>
              <a:rPr lang="en-GB" sz="1400"/>
              <a:t>he first stage is the seedling, the second is the sprout, and finally, the third is a sapling.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These stages requires less time compared to next life cycle.</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f9afe7248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f9afe7248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400">
                <a:solidFill>
                  <a:schemeClr val="dk1"/>
                </a:solidFill>
              </a:rPr>
              <a:t>D</a:t>
            </a:r>
            <a:r>
              <a:rPr lang="en-GB" sz="1400">
                <a:solidFill>
                  <a:schemeClr val="dk1"/>
                </a:solidFill>
              </a:rPr>
              <a:t>uring the late life cycle of the apple tree,</a:t>
            </a:r>
            <a:r>
              <a:rPr lang="en-GB" sz="1400">
                <a:solidFill>
                  <a:schemeClr val="dk1"/>
                </a:solidFill>
              </a:rPr>
              <a:t> </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there are the</a:t>
            </a:r>
            <a:r>
              <a:rPr lang="en-GB" sz="1400">
                <a:solidFill>
                  <a:schemeClr val="dk1"/>
                </a:solidFill>
              </a:rPr>
              <a:t> young apple tree, the mature tree, and finally, the harvestable apple tree.</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9a8683d2d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f9a8683d2d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 two main actions that influence the virtual apple tree's progression, are irrigation and fertilisation.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These core actions were chosen as water and nutrients directly affect the growth of an apple tree.</a:t>
            </a:r>
            <a:endParaRPr sz="1400"/>
          </a:p>
          <a:p>
            <a:pPr indent="0" lvl="0" marL="0" rtl="0" algn="l">
              <a:spcBef>
                <a:spcPts val="0"/>
              </a:spcBef>
              <a:spcAft>
                <a:spcPts val="0"/>
              </a:spcAft>
              <a:buNone/>
            </a:pPr>
            <a:r>
              <a:t/>
            </a:r>
            <a:endParaRPr sz="1400"/>
          </a:p>
          <a:p>
            <a:pPr indent="0" lvl="0" marL="0" rtl="0" algn="l">
              <a:spcBef>
                <a:spcPts val="0"/>
              </a:spcBef>
              <a:spcAft>
                <a:spcPts val="0"/>
              </a:spcAft>
              <a:buClr>
                <a:schemeClr val="dk1"/>
              </a:buClr>
              <a:buSzPts val="1100"/>
              <a:buFont typeface="Arial"/>
              <a:buNone/>
            </a:pPr>
            <a:r>
              <a:rPr lang="en-GB" sz="1400">
                <a:solidFill>
                  <a:schemeClr val="dk1"/>
                </a:solidFill>
              </a:rPr>
              <a:t>From initial research, the tree should be fertilised once every year.</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However, due to the growth cycle change from 7 years to 100 days, players in the game will only need to fertilise every 14 days instead.</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irrigation, the apple tree should watered every 7-10 days, </a:t>
            </a:r>
            <a:r>
              <a:rPr lang="en-GB" sz="1400"/>
              <a:t>assuming there  are no rainfall to increase soil moisture levels.</a:t>
            </a:r>
            <a:endParaRPr sz="14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f9a8683d2d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f9a8683d2d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400">
                <a:solidFill>
                  <a:schemeClr val="dk1"/>
                </a:solidFill>
              </a:rPr>
              <a:t>Rain and temperature is chosen to be part of the </a:t>
            </a:r>
            <a:r>
              <a:rPr lang="en-GB" sz="1400">
                <a:solidFill>
                  <a:schemeClr val="dk1"/>
                </a:solidFill>
              </a:rPr>
              <a:t>weather system in the application. These </a:t>
            </a:r>
            <a:r>
              <a:rPr lang="en-GB" sz="1400">
                <a:solidFill>
                  <a:schemeClr val="dk1"/>
                </a:solidFill>
              </a:rPr>
              <a:t>IoT data is gathered from a real life farm in NZ to better resemble the natural environment for apple tree cultivation.</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These two factors impact water levels as rainfall increases soil moisture, while temperature decrease water levels, through evaporation.</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As for Nutrients, they are not impacted by the weather.</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Due to the weather system in the game, the player must adapt by watering the tree according to the current weather conditions.</a:t>
            </a:r>
            <a:endParaRPr sz="1400">
              <a:solidFill>
                <a:schemeClr val="dk1"/>
              </a:solidFill>
            </a:endParaRPr>
          </a:p>
          <a:p>
            <a:pPr indent="0" lvl="0" marL="0" rtl="0" algn="l">
              <a:spcBef>
                <a:spcPts val="0"/>
              </a:spcBef>
              <a:spcAft>
                <a:spcPts val="0"/>
              </a:spcAft>
              <a:buNone/>
            </a:pPr>
            <a:r>
              <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f9afe7248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f9afe7248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If the player has taken good care of the tree by watering and </a:t>
            </a:r>
            <a:r>
              <a:rPr lang="en-GB" sz="1400"/>
              <a:t>fertilizing the plant correctly and is able to reach the </a:t>
            </a:r>
            <a:r>
              <a:rPr lang="en-GB" sz="1400"/>
              <a:t>end of the growth cycle.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player will be </a:t>
            </a:r>
            <a:r>
              <a:rPr lang="en-GB" sz="1400"/>
              <a:t>rewarded</a:t>
            </a:r>
            <a:r>
              <a:rPr lang="en-GB" sz="1400"/>
              <a:t> with apples. The number of apples rewarded will depend on the player’s performance.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In the beginning of the game, the player starts with 8 apples. The total  number of apples will decrease by 1, each time the player has not taken good care of the apple tree.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When the apples are harvested, players can view the feedback on how well they cared for the tree and tips on how to improve.</a:t>
            </a:r>
            <a:endParaRPr sz="14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f9afe72483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f9afe72483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400">
                <a:solidFill>
                  <a:schemeClr val="dk1"/>
                </a:solidFill>
              </a:rPr>
              <a:t>However, if the player has not taken good care of the </a:t>
            </a:r>
            <a:r>
              <a:rPr lang="en-GB" sz="1400">
                <a:solidFill>
                  <a:schemeClr val="dk1"/>
                </a:solidFill>
              </a:rPr>
              <a:t>apple</a:t>
            </a:r>
            <a:r>
              <a:rPr lang="en-GB" sz="1400">
                <a:solidFill>
                  <a:schemeClr val="dk1"/>
                </a:solidFill>
              </a:rPr>
              <a:t> tree, due to excess player actions or inaction. The tree will reach its end.</a:t>
            </a:r>
            <a:endParaRPr sz="1400">
              <a:solidFill>
                <a:schemeClr val="dk1"/>
              </a:solidFill>
            </a:endParaRPr>
          </a:p>
          <a:p>
            <a:pPr indent="0" lvl="0" marL="0" rtl="0" algn="just">
              <a:lnSpc>
                <a:spcPct val="100000"/>
              </a:lnSpc>
              <a:spcBef>
                <a:spcPts val="0"/>
              </a:spcBef>
              <a:spcAft>
                <a:spcPts val="0"/>
              </a:spcAft>
              <a:buNone/>
            </a:pPr>
            <a:r>
              <a:t/>
            </a:r>
            <a:endParaRPr sz="1400">
              <a:solidFill>
                <a:schemeClr val="dk1"/>
              </a:solidFill>
            </a:endParaRPr>
          </a:p>
          <a:p>
            <a:pPr indent="0" lvl="0" marL="0" rtl="0" algn="just">
              <a:lnSpc>
                <a:spcPct val="100000"/>
              </a:lnSpc>
              <a:spcBef>
                <a:spcPts val="0"/>
              </a:spcBef>
              <a:spcAft>
                <a:spcPts val="0"/>
              </a:spcAft>
              <a:buNone/>
            </a:pPr>
            <a:r>
              <a:rPr lang="en-GB" sz="1400">
                <a:solidFill>
                  <a:schemeClr val="dk1"/>
                </a:solidFill>
              </a:rPr>
              <a:t>For example, one of the death conditions is Root rot where</a:t>
            </a:r>
            <a:r>
              <a:rPr lang="en-GB" sz="1400">
                <a:solidFill>
                  <a:schemeClr val="dk1"/>
                </a:solidFill>
              </a:rPr>
              <a:t> the player has over watered the tree for too long.</a:t>
            </a:r>
            <a:endParaRPr sz="1400">
              <a:solidFill>
                <a:schemeClr val="dk1"/>
              </a:solidFill>
            </a:endParaRPr>
          </a:p>
          <a:p>
            <a:pPr indent="0" lvl="0" marL="0" rtl="0" algn="just">
              <a:lnSpc>
                <a:spcPct val="100000"/>
              </a:lnSpc>
              <a:spcBef>
                <a:spcPts val="0"/>
              </a:spcBef>
              <a:spcAft>
                <a:spcPts val="0"/>
              </a:spcAft>
              <a:buNone/>
            </a:pPr>
            <a:r>
              <a:t/>
            </a:r>
            <a:endParaRPr sz="1400">
              <a:solidFill>
                <a:schemeClr val="dk1"/>
              </a:solidFill>
            </a:endParaRPr>
          </a:p>
          <a:p>
            <a:pPr indent="0" lvl="0" marL="0" rtl="0" algn="just">
              <a:lnSpc>
                <a:spcPct val="100000"/>
              </a:lnSpc>
              <a:spcBef>
                <a:spcPts val="0"/>
              </a:spcBef>
              <a:spcAft>
                <a:spcPts val="0"/>
              </a:spcAft>
              <a:buNone/>
            </a:pPr>
            <a:r>
              <a:rPr lang="en-GB" sz="1400">
                <a:solidFill>
                  <a:schemeClr val="dk1"/>
                </a:solidFill>
              </a:rPr>
              <a:t>The player is shown the reason on why the tree has died and there is feedback on how to improve for their next playthrough.</a:t>
            </a:r>
            <a:endParaRPr sz="1400">
              <a:solidFill>
                <a:schemeClr val="dk1"/>
              </a:solidFill>
            </a:endParaRPr>
          </a:p>
          <a:p>
            <a:pPr indent="0" lvl="0" marL="0" rtl="0" algn="just">
              <a:lnSpc>
                <a:spcPct val="100000"/>
              </a:lnSpc>
              <a:spcBef>
                <a:spcPts val="0"/>
              </a:spcBef>
              <a:spcAft>
                <a:spcPts val="0"/>
              </a:spcAft>
              <a:buNone/>
            </a:pPr>
            <a:r>
              <a:t/>
            </a:r>
            <a:endParaRPr sz="1400">
              <a:solidFill>
                <a:schemeClr val="dk1"/>
              </a:solidFill>
            </a:endParaRPr>
          </a:p>
          <a:p>
            <a:pPr indent="0" lvl="0" marL="0" rtl="0" algn="just">
              <a:lnSpc>
                <a:spcPct val="100000"/>
              </a:lnSpc>
              <a:spcBef>
                <a:spcPts val="0"/>
              </a:spcBef>
              <a:spcAft>
                <a:spcPts val="0"/>
              </a:spcAft>
              <a:buNone/>
            </a:pPr>
            <a:r>
              <a:rPr lang="en-GB" sz="1400">
                <a:solidFill>
                  <a:schemeClr val="dk1"/>
                </a:solidFill>
              </a:rPr>
              <a:t>These consequences will ideally teach the player to be more sustainable towards using water or nutrients to sustain their apple tree’s health.</a:t>
            </a:r>
            <a:endParaRPr sz="1400">
              <a:solidFill>
                <a:schemeClr val="dk1"/>
              </a:solidFill>
            </a:endParaRPr>
          </a:p>
          <a:p>
            <a:pPr indent="0" lvl="0" marL="0" rtl="0" algn="just">
              <a:lnSpc>
                <a:spcPct val="100000"/>
              </a:lnSpc>
              <a:spcBef>
                <a:spcPts val="0"/>
              </a:spcBef>
              <a:spcAft>
                <a:spcPts val="0"/>
              </a:spcAft>
              <a:buNone/>
            </a:pPr>
            <a:r>
              <a:t/>
            </a:r>
            <a:endParaRPr sz="1400">
              <a:solidFill>
                <a:schemeClr val="dk1"/>
              </a:solidFill>
            </a:endParaRPr>
          </a:p>
          <a:p>
            <a:pPr indent="0" lvl="0" marL="0" rtl="0" algn="just">
              <a:lnSpc>
                <a:spcPct val="100000"/>
              </a:lnSpc>
              <a:spcBef>
                <a:spcPts val="0"/>
              </a:spcBef>
              <a:spcAft>
                <a:spcPts val="0"/>
              </a:spcAft>
              <a:buNone/>
            </a:pPr>
            <a:r>
              <a:rPr lang="en-GB" sz="1400">
                <a:solidFill>
                  <a:schemeClr val="dk1"/>
                </a:solidFill>
              </a:rPr>
              <a:t>The next three death conditions are caused by </a:t>
            </a:r>
            <a:r>
              <a:rPr lang="en-GB" sz="1400">
                <a:solidFill>
                  <a:schemeClr val="dk1"/>
                </a:solidFill>
              </a:rPr>
              <a:t>insufficient</a:t>
            </a:r>
            <a:r>
              <a:rPr lang="en-GB" sz="1400">
                <a:solidFill>
                  <a:schemeClr val="dk1"/>
                </a:solidFill>
              </a:rPr>
              <a:t> levels of nutrients or water levels.</a:t>
            </a:r>
            <a:endParaRPr sz="1400">
              <a:solidFill>
                <a:schemeClr val="dk1"/>
              </a:solidFill>
            </a:endParaRPr>
          </a:p>
          <a:p>
            <a:pPr indent="0" lvl="0" marL="0" rtl="0" algn="just">
              <a:lnSpc>
                <a:spcPct val="100000"/>
              </a:lnSpc>
              <a:spcBef>
                <a:spcPts val="0"/>
              </a:spcBef>
              <a:spcAft>
                <a:spcPts val="0"/>
              </a:spcAft>
              <a:buNone/>
            </a:pPr>
            <a:r>
              <a:t/>
            </a:r>
            <a:endParaRPr sz="14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f9cae38a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f9cae38a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Fortunately, there are game indicators to show the current health status of the apple tree.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For example, in the top image, the progress bar will turn green if the growth rate is optimal and turn grey if not.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For the AR model of the soil, the color will darken as water levels increase in the ground.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Furthermore, the image on the right is a panel for users to inspect the tree's health by analysing the 2D image of a leaf.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For example, there's some yellowing on the leaf. This means there's a lack of nutrients in the tree; therefore, the tree requires fertilisation from the user.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9a8683d2d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f9a8683d2d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400">
                <a:solidFill>
                  <a:schemeClr val="dk1"/>
                </a:solidFill>
              </a:rPr>
              <a:t>To </a:t>
            </a:r>
            <a:r>
              <a:rPr lang="en-GB" sz="1400">
                <a:solidFill>
                  <a:schemeClr val="dk1"/>
                </a:solidFill>
              </a:rPr>
              <a:t>evaluate</a:t>
            </a:r>
            <a:r>
              <a:rPr lang="en-GB" sz="1400">
                <a:solidFill>
                  <a:schemeClr val="dk1"/>
                </a:solidFill>
              </a:rPr>
              <a:t> our application, w</a:t>
            </a:r>
            <a:r>
              <a:rPr lang="en-GB" sz="1400">
                <a:solidFill>
                  <a:schemeClr val="dk1"/>
                </a:solidFill>
              </a:rPr>
              <a:t>e have used the games framework attributes as mentioned earlier.</a:t>
            </a:r>
            <a:endParaRPr sz="1400">
              <a:solidFill>
                <a:schemeClr val="dk1"/>
              </a:solidFill>
            </a:endParaRPr>
          </a:p>
          <a:p>
            <a:pPr indent="0" lvl="0" marL="0" rtl="0" algn="l">
              <a:spcBef>
                <a:spcPts val="0"/>
              </a:spcBef>
              <a:spcAft>
                <a:spcPts val="0"/>
              </a:spcAft>
              <a:buClr>
                <a:srgbClr val="000000"/>
              </a:buClr>
              <a:buSzPts val="1100"/>
              <a:buFont typeface="Arial"/>
              <a:buNone/>
            </a:pPr>
            <a:r>
              <a:t/>
            </a:r>
            <a:endParaRPr sz="1400">
              <a:solidFill>
                <a:schemeClr val="dk1"/>
              </a:solidFill>
            </a:endParaRPr>
          </a:p>
          <a:p>
            <a:pPr indent="0" lvl="0" marL="0" rtl="0" algn="l">
              <a:spcBef>
                <a:spcPts val="0"/>
              </a:spcBef>
              <a:spcAft>
                <a:spcPts val="0"/>
              </a:spcAft>
              <a:buClr>
                <a:srgbClr val="000000"/>
              </a:buClr>
              <a:buSzPts val="1100"/>
              <a:buFont typeface="Arial"/>
              <a:buNone/>
            </a:pPr>
            <a:r>
              <a:rPr lang="en-GB" sz="1400">
                <a:solidFill>
                  <a:schemeClr val="dk1"/>
                </a:solidFill>
              </a:rPr>
              <a:t>For credible knowledge, the concepts presented in our design are based on actual agricultural knowledge which are factual.</a:t>
            </a:r>
            <a:endParaRPr sz="1400">
              <a:solidFill>
                <a:schemeClr val="dk1"/>
              </a:solidFill>
            </a:endParaRPr>
          </a:p>
          <a:p>
            <a:pPr indent="0" lvl="0" marL="0" rtl="0" algn="l">
              <a:spcBef>
                <a:spcPts val="0"/>
              </a:spcBef>
              <a:spcAft>
                <a:spcPts val="0"/>
              </a:spcAft>
              <a:buClr>
                <a:srgbClr val="000000"/>
              </a:buClr>
              <a:buSzPts val="1100"/>
              <a:buFont typeface="Arial"/>
              <a:buNone/>
            </a:pPr>
            <a:r>
              <a:t/>
            </a:r>
            <a:endParaRPr sz="1400">
              <a:solidFill>
                <a:schemeClr val="dk1"/>
              </a:solidFill>
            </a:endParaRPr>
          </a:p>
          <a:p>
            <a:pPr indent="0" lvl="0" marL="0" rtl="0" algn="l">
              <a:spcBef>
                <a:spcPts val="0"/>
              </a:spcBef>
              <a:spcAft>
                <a:spcPts val="0"/>
              </a:spcAft>
              <a:buClr>
                <a:srgbClr val="000000"/>
              </a:buClr>
              <a:buSzPts val="1100"/>
              <a:buFont typeface="Arial"/>
              <a:buNone/>
            </a:pPr>
            <a:r>
              <a:rPr lang="en-GB" sz="1400">
                <a:solidFill>
                  <a:schemeClr val="dk1"/>
                </a:solidFill>
              </a:rPr>
              <a:t>However for the fertilisation, the accuracy of the system was </a:t>
            </a:r>
            <a:r>
              <a:rPr lang="en-GB" sz="1400">
                <a:solidFill>
                  <a:schemeClr val="dk1"/>
                </a:solidFill>
              </a:rPr>
              <a:t>compromised</a:t>
            </a:r>
            <a:r>
              <a:rPr lang="en-GB" sz="1400">
                <a:solidFill>
                  <a:schemeClr val="dk1"/>
                </a:solidFill>
              </a:rPr>
              <a:t> for an engaging game design. </a:t>
            </a:r>
            <a:endParaRPr sz="1400">
              <a:solidFill>
                <a:schemeClr val="dk1"/>
              </a:solidFill>
            </a:endParaRPr>
          </a:p>
          <a:p>
            <a:pPr indent="0" lvl="0" marL="0" rtl="0" algn="l">
              <a:spcBef>
                <a:spcPts val="0"/>
              </a:spcBef>
              <a:spcAft>
                <a:spcPts val="0"/>
              </a:spcAft>
              <a:buClr>
                <a:srgbClr val="000000"/>
              </a:buClr>
              <a:buSzPts val="1100"/>
              <a:buFont typeface="Arial"/>
              <a:buNone/>
            </a:pPr>
            <a:r>
              <a:t/>
            </a:r>
            <a:endParaRPr sz="1400">
              <a:solidFill>
                <a:schemeClr val="dk1"/>
              </a:solidFill>
            </a:endParaRPr>
          </a:p>
          <a:p>
            <a:pPr indent="0" lvl="0" marL="0" rtl="0" algn="l">
              <a:spcBef>
                <a:spcPts val="0"/>
              </a:spcBef>
              <a:spcAft>
                <a:spcPts val="0"/>
              </a:spcAft>
              <a:buClr>
                <a:srgbClr val="000000"/>
              </a:buClr>
              <a:buSzPts val="1100"/>
              <a:buFont typeface="Arial"/>
              <a:buNone/>
            </a:pPr>
            <a:r>
              <a:rPr lang="en-GB" sz="1400">
                <a:solidFill>
                  <a:schemeClr val="dk1"/>
                </a:solidFill>
              </a:rPr>
              <a:t>Otherwise the player would never need to do this action in the short life cycle  of the tree.</a:t>
            </a:r>
            <a:endParaRPr sz="1400">
              <a:solidFill>
                <a:schemeClr val="dk1"/>
              </a:solidFill>
            </a:endParaRPr>
          </a:p>
          <a:p>
            <a:pPr indent="0" lvl="0" marL="0" rtl="0" algn="l">
              <a:spcBef>
                <a:spcPts val="0"/>
              </a:spcBef>
              <a:spcAft>
                <a:spcPts val="0"/>
              </a:spcAft>
              <a:buClr>
                <a:srgbClr val="000000"/>
              </a:buClr>
              <a:buSzPts val="1100"/>
              <a:buFont typeface="Arial"/>
              <a:buNone/>
            </a:pPr>
            <a:r>
              <a:t/>
            </a:r>
            <a:endParaRPr sz="1400">
              <a:solidFill>
                <a:schemeClr val="dk1"/>
              </a:solidFill>
            </a:endParaRPr>
          </a:p>
          <a:p>
            <a:pPr indent="0" lvl="0" marL="0" rtl="0" algn="l">
              <a:spcBef>
                <a:spcPts val="0"/>
              </a:spcBef>
              <a:spcAft>
                <a:spcPts val="0"/>
              </a:spcAft>
              <a:buClr>
                <a:srgbClr val="000000"/>
              </a:buClr>
              <a:buSzPts val="1100"/>
              <a:buFont typeface="Arial"/>
              <a:buNone/>
            </a:pPr>
            <a:r>
              <a:rPr lang="en-GB" sz="1400">
                <a:solidFill>
                  <a:schemeClr val="dk1"/>
                </a:solidFill>
              </a:rPr>
              <a:t>For experiential learning, players learn through experimenting and seeing the consequences of th</a:t>
            </a:r>
            <a:r>
              <a:rPr lang="en-GB" sz="1400">
                <a:solidFill>
                  <a:schemeClr val="dk1"/>
                </a:solidFill>
              </a:rPr>
              <a:t>eir actions throughout the tree’s life cycle.</a:t>
            </a:r>
            <a:endParaRPr sz="1400">
              <a:solidFill>
                <a:schemeClr val="dk1"/>
              </a:solidFill>
            </a:endParaRPr>
          </a:p>
          <a:p>
            <a:pPr indent="0" lvl="0" marL="0" rtl="0" algn="l">
              <a:spcBef>
                <a:spcPts val="0"/>
              </a:spcBef>
              <a:spcAft>
                <a:spcPts val="0"/>
              </a:spcAft>
              <a:buClr>
                <a:srgbClr val="000000"/>
              </a:buClr>
              <a:buSzPts val="1100"/>
              <a:buFont typeface="Arial"/>
              <a:buNone/>
            </a:pPr>
            <a:r>
              <a:t/>
            </a:r>
            <a:endParaRPr sz="1400">
              <a:solidFill>
                <a:schemeClr val="dk1"/>
              </a:solidFill>
            </a:endParaRPr>
          </a:p>
          <a:p>
            <a:pPr indent="0" lvl="0" marL="0" rtl="0" algn="l">
              <a:spcBef>
                <a:spcPts val="0"/>
              </a:spcBef>
              <a:spcAft>
                <a:spcPts val="0"/>
              </a:spcAft>
              <a:buClr>
                <a:srgbClr val="000000"/>
              </a:buClr>
              <a:buSzPts val="1100"/>
              <a:buFont typeface="Arial"/>
              <a:buNone/>
            </a:pPr>
            <a:r>
              <a:rPr lang="en-GB" sz="1400">
                <a:solidFill>
                  <a:schemeClr val="dk1"/>
                </a:solidFill>
              </a:rPr>
              <a:t>Additionally, the application has a feedback system to help the player improve and enforce learning outcomes.</a:t>
            </a:r>
            <a:endParaRPr sz="14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f6c0224c2b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f6c0224c2b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chemeClr val="dk1"/>
                </a:solidFill>
              </a:rPr>
              <a:t>For simulating, using</a:t>
            </a:r>
            <a:r>
              <a:rPr lang="en-GB" sz="1400">
                <a:solidFill>
                  <a:schemeClr val="dk1"/>
                </a:solidFill>
              </a:rPr>
              <a:t> AR to virtually plant, can simulate the experience of growing a real apple tree without any physical constraints. </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GB" sz="1400">
                <a:solidFill>
                  <a:schemeClr val="dk1"/>
                </a:solidFill>
              </a:rPr>
              <a:t>The 3D model of the tree also change depending on the current growth stage, much like a real apple tree. </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GB" sz="1400">
                <a:solidFill>
                  <a:schemeClr val="dk1"/>
                </a:solidFill>
              </a:rPr>
              <a:t>When these models change, we believe it is a rewarding experience for the player as it motivates their progress.</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GB" sz="1400">
                <a:solidFill>
                  <a:schemeClr val="dk1"/>
                </a:solidFill>
              </a:rPr>
              <a:t>As the player progresses and reaches to the end of the tree’s life cycle, they can harvest apples based on their overall performance and care for the tree.</a:t>
            </a:r>
            <a:endParaRPr sz="14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f6c0224c2b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f6c0224c2b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In conclusion, we have met the key objectives of knowledge and realism.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player gains knowledge through the feedback given to them as they go through a series of trial and error.</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realism, the player feels like they are in a </a:t>
            </a:r>
            <a:r>
              <a:rPr lang="en-GB" sz="1400"/>
              <a:t>realistic</a:t>
            </a:r>
            <a:r>
              <a:rPr lang="en-GB" sz="1400"/>
              <a:t> learning environment due to semi-realistic AR models</a:t>
            </a:r>
            <a:r>
              <a:rPr lang="en-GB" sz="1400"/>
              <a:t> and</a:t>
            </a:r>
            <a:r>
              <a:rPr lang="en-GB" sz="1400"/>
              <a:t> realistic weather conditions that are sourced from a real life farm.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However, for the key </a:t>
            </a:r>
            <a:r>
              <a:rPr lang="en-GB" sz="1400"/>
              <a:t>objective</a:t>
            </a:r>
            <a:r>
              <a:rPr lang="en-GB" sz="1400"/>
              <a:t> of behaviour, we intend to measure this through user survey in the future to measure the impact and effectiveness of our implementation.</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5d307be4f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5d307be4f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will be using gamification technology for our project.</a:t>
            </a:r>
            <a:r>
              <a:rPr lang="en-GB" sz="1400"/>
              <a:t> Gamification is the use of game design elements in non-gaming contexts. It entices people to do tasks or actions they otherwise may not do.  An example of this is through rewarding users with points for using public transport instead of driving their car.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500">
                <a:solidFill>
                  <a:srgbClr val="31394D"/>
                </a:solidFill>
              </a:rPr>
              <a:t>In this project </a:t>
            </a:r>
            <a:r>
              <a:rPr lang="en-GB" sz="1400">
                <a:solidFill>
                  <a:schemeClr val="dk1"/>
                </a:solidFill>
              </a:rPr>
              <a:t>we are investigating use of gamification to pass knowledge on sustainable agriculture. We are focusing on empowering individuals to make a change. </a:t>
            </a:r>
            <a:r>
              <a:rPr lang="en-GB" sz="1400">
                <a:solidFill>
                  <a:schemeClr val="dk1"/>
                </a:solidFill>
              </a:rPr>
              <a:t>During our research we found that there are attributes that define a successful gamification.</a:t>
            </a:r>
            <a:endParaRPr sz="14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f6c0224c2b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f6c0224c2b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For the future direction of our research, we have identified 4 key ideas.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first idea is to broaden the knowledge we share in our app to teach more about sustainable agriculture. For example, we want to share that fertilising too much can pollute the environment and waterways.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second idea is to add more actions that the player can do. Actions such as pruning and pest control in a sustainable way so that this knowledge can be </a:t>
            </a:r>
            <a:r>
              <a:rPr lang="en-GB" sz="1400"/>
              <a:t>applied</a:t>
            </a:r>
            <a:r>
              <a:rPr lang="en-GB" sz="1400"/>
              <a:t> to a real apple tree.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third idea is to expand the weather data used in our app. Wind, humidity and sunshine hours could be added for a more comprehensive model of an apple tree’s growth.</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Our fourth idea is to make a permanent location option for the virtual tree. For example, the apple tree could be set to a GPS location in your garden or anywhere in the world.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solidFill>
                  <a:schemeClr val="dk1"/>
                </a:solidFill>
              </a:rPr>
              <a:t>We think this would make the planting more realistic. </a:t>
            </a:r>
            <a:r>
              <a:rPr lang="en-GB" sz="1400"/>
              <a:t>This could also link to a social feature where you could see other players’ trees. </a:t>
            </a:r>
            <a:endParaRPr sz="1400"/>
          </a:p>
          <a:p>
            <a:pPr indent="0" lvl="0" marL="0" rtl="0" algn="l">
              <a:spcBef>
                <a:spcPts val="0"/>
              </a:spcBef>
              <a:spcAft>
                <a:spcPts val="0"/>
              </a:spcAft>
              <a:buClr>
                <a:schemeClr val="dk1"/>
              </a:buClr>
              <a:buSzPts val="1100"/>
              <a:buFont typeface="Arial"/>
              <a:buNone/>
            </a:pPr>
            <a:r>
              <a:t/>
            </a:r>
            <a:endParaRPr sz="14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f9afe7248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f9afe7248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31394D"/>
              </a:buClr>
              <a:buSzPts val="1100"/>
              <a:buFont typeface="Arial"/>
              <a:buNone/>
            </a:pPr>
            <a:r>
              <a:rPr lang="en-GB" sz="1400">
                <a:solidFill>
                  <a:srgbClr val="31394D"/>
                </a:solidFill>
              </a:rPr>
              <a:t>Next we will move on to our application demo.</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f9a8683d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f9a8683d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discovered a gamification framework that proposed elements of successful user engagement in educational games. </a:t>
            </a:r>
            <a:br>
              <a:rPr lang="en-GB" sz="1400"/>
            </a:br>
            <a:r>
              <a:rPr lang="en-GB" sz="1400"/>
              <a:t>The games framework splits a number of attributes into 3 types of engagement.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Cognitive engagement relates to the learning aspects of the game such as knowledge and method of learning. </a:t>
            </a:r>
            <a:endParaRPr sz="1400"/>
          </a:p>
          <a:p>
            <a:pPr indent="0" lvl="0" marL="0" rtl="0" algn="l">
              <a:spcBef>
                <a:spcPts val="0"/>
              </a:spcBef>
              <a:spcAft>
                <a:spcPts val="0"/>
              </a:spcAft>
              <a:buNone/>
            </a:pPr>
            <a:r>
              <a:rPr lang="en-GB" sz="1400"/>
              <a:t>Emotional engagement relates to the problem the at hand and how the player can connect with the game. </a:t>
            </a:r>
            <a:endParaRPr sz="1400"/>
          </a:p>
          <a:p>
            <a:pPr indent="0" lvl="0" marL="0" rtl="0" algn="l">
              <a:spcBef>
                <a:spcPts val="0"/>
              </a:spcBef>
              <a:spcAft>
                <a:spcPts val="0"/>
              </a:spcAft>
              <a:buNone/>
            </a:pPr>
            <a:r>
              <a:rPr lang="en-GB" sz="1400"/>
              <a:t>Lastly, behavioural engagement relates to encouraging behavioural change through empowerment or social pressure from others.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We chose some of some of these attributes as a base for our literature review analysis and later on for evaluation of our project.</a:t>
            </a:r>
            <a:endParaRPr sz="14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9a8683d2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f9a8683d2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These are the 5 key attributes we chose for this project.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Firstly, credible knowledge should be presented to the user for accurate learning.</a:t>
            </a:r>
            <a:endParaRPr sz="1400"/>
          </a:p>
          <a:p>
            <a:pPr indent="0" lvl="0" marL="0" rtl="0" algn="l">
              <a:spcBef>
                <a:spcPts val="0"/>
              </a:spcBef>
              <a:spcAft>
                <a:spcPts val="0"/>
              </a:spcAft>
              <a:buNone/>
            </a:pPr>
            <a:r>
              <a:rPr lang="en-GB" sz="1400"/>
              <a:t>And users should be able to learn the learning outcomes through their own experience and experimentation.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For simulating, the design should allow users to simulate actions that they cannot do in real life, </a:t>
            </a:r>
            <a:br>
              <a:rPr lang="en-GB" sz="1400"/>
            </a:br>
            <a:r>
              <a:rPr lang="en-GB" sz="1400"/>
              <a:t>as simulation will relate actions to consequences to enforce learning</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Reward driven is an important factor to motivate the user and increase participation.</a:t>
            </a:r>
            <a:endParaRPr sz="1400"/>
          </a:p>
          <a:p>
            <a:pPr indent="0" lvl="0" marL="0" rtl="0" algn="l">
              <a:spcBef>
                <a:spcPts val="0"/>
              </a:spcBef>
              <a:spcAft>
                <a:spcPts val="0"/>
              </a:spcAft>
              <a:buNone/>
            </a:pPr>
            <a:r>
              <a:rPr lang="en-GB" sz="1400"/>
              <a:t>And lastly social interaction is good for user validation and peer pressure which relates to behavioural engagement.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We have used these attributes in our literature review.</a:t>
            </a:r>
            <a:endParaRPr sz="14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5d307be4f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5d307be4f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31394D"/>
                </a:solidFill>
              </a:rPr>
              <a:t>Our literature review analysis uncovered two common designs of gamification. </a:t>
            </a:r>
            <a:r>
              <a:rPr lang="en-GB" sz="1400">
                <a:solidFill>
                  <a:srgbClr val="31394D"/>
                </a:solidFill>
              </a:rPr>
              <a:t>The first design is a points accumulation app which reward points to users for choosing sustainable alternatives. </a:t>
            </a:r>
            <a:r>
              <a:rPr lang="en-GB" sz="1400">
                <a:solidFill>
                  <a:schemeClr val="dk1"/>
                </a:solidFill>
              </a:rPr>
              <a:t>However these points apps </a:t>
            </a:r>
            <a:r>
              <a:rPr lang="en-GB" sz="1400">
                <a:solidFill>
                  <a:srgbClr val="31394D"/>
                </a:solidFill>
              </a:rPr>
              <a:t>lacks experiential learning since it does not prioritise education but rather encourages more sustainable behaviours.</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rgbClr val="31394D"/>
              </a:solidFill>
            </a:endParaRPr>
          </a:p>
          <a:p>
            <a:pPr indent="0" lvl="0" marL="0" rtl="0" algn="l">
              <a:spcBef>
                <a:spcPts val="0"/>
              </a:spcBef>
              <a:spcAft>
                <a:spcPts val="0"/>
              </a:spcAft>
              <a:buNone/>
            </a:pPr>
            <a:r>
              <a:rPr lang="en-GB" sz="1400">
                <a:solidFill>
                  <a:srgbClr val="31394D"/>
                </a:solidFill>
              </a:rPr>
              <a:t>The second design is a simulation game. These games create a virtual environment representing reality that allows users to experience things they may not in real life. </a:t>
            </a:r>
            <a:r>
              <a:rPr lang="en-GB" sz="1400"/>
              <a:t>There are the Credible knowledge and Experiential learning attributes since players need to learn through trial and error. However, the simulation games reviewed had no social interaction due to a single player experience.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We also noticed that realism was a common missing factor. The points app</a:t>
            </a:r>
            <a:r>
              <a:rPr lang="en-GB" sz="1400">
                <a:solidFill>
                  <a:schemeClr val="dk1"/>
                </a:solidFill>
              </a:rPr>
              <a:t> does not account for real world variables for example it encourage users to bike even in bad weather conditions. And the simulation game lacks realism as it only deals with the virtual space. These factors leads to our research intent and objectives.</a:t>
            </a:r>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f6c0224c2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f6c0224c2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chemeClr val="dk1"/>
                </a:solidFill>
              </a:rPr>
              <a:t>Our first project objective is to spread knowledge about sustainable agricultural applications using gamification as a tool. We want to introduce users to sustainable agriculture and apply this knowledge in a virtual setting.</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rgbClr val="31394D"/>
                </a:solidFill>
              </a:rPr>
              <a:t>The second project </a:t>
            </a:r>
            <a:r>
              <a:rPr lang="en-GB" sz="1400">
                <a:solidFill>
                  <a:srgbClr val="31394D"/>
                </a:solidFill>
              </a:rPr>
              <a:t>objective </a:t>
            </a:r>
            <a:r>
              <a:rPr lang="en-GB" sz="1400">
                <a:solidFill>
                  <a:srgbClr val="31394D"/>
                </a:solidFill>
              </a:rPr>
              <a:t>is crafting a realistic learning environment. The user should be able to interact with our tool and experience doing real life tasks in a virtual environment.</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GB" sz="1400">
                <a:solidFill>
                  <a:schemeClr val="dk1"/>
                </a:solidFill>
              </a:rPr>
              <a:t>Lastly our third objective is to have an impact </a:t>
            </a:r>
            <a:r>
              <a:rPr lang="en-GB" sz="1400">
                <a:solidFill>
                  <a:srgbClr val="31394D"/>
                </a:solidFill>
              </a:rPr>
              <a:t>on players behaviours and thoughts about sustainability. For example, through playing our game we hope that players can action the idea of using less water in their daily lives. </a:t>
            </a:r>
            <a:endParaRPr sz="1400">
              <a:solidFill>
                <a:srgbClr val="31394D"/>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9a8683d2d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f9a8683d2d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Our research intent was to use </a:t>
            </a:r>
            <a:r>
              <a:rPr lang="en-GB" sz="1400"/>
              <a:t>augmented</a:t>
            </a:r>
            <a:r>
              <a:rPr lang="en-GB" sz="1400"/>
              <a:t> reality technology to </a:t>
            </a:r>
            <a:r>
              <a:rPr lang="en-GB" sz="1400">
                <a:solidFill>
                  <a:schemeClr val="dk1"/>
                </a:solidFill>
              </a:rPr>
              <a:t>create an interactive and realistic virtual learning environment. </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GB" sz="1400">
                <a:solidFill>
                  <a:srgbClr val="31394D"/>
                </a:solidFill>
              </a:rPr>
              <a:t>We chose to use AR because AR provides a connection between the virtual world and the physical space using the camera.</a:t>
            </a:r>
            <a:endParaRPr sz="1400">
              <a:solidFill>
                <a:srgbClr val="31394D"/>
              </a:solidFill>
            </a:endParaRPr>
          </a:p>
          <a:p>
            <a:pPr indent="0" lvl="0" marL="0" rtl="0" algn="l">
              <a:spcBef>
                <a:spcPts val="0"/>
              </a:spcBef>
              <a:spcAft>
                <a:spcPts val="0"/>
              </a:spcAft>
              <a:buNone/>
            </a:pPr>
            <a:r>
              <a:t/>
            </a:r>
            <a:endParaRPr sz="1400">
              <a:solidFill>
                <a:srgbClr val="31394D"/>
              </a:solidFill>
            </a:endParaRPr>
          </a:p>
          <a:p>
            <a:pPr indent="0" lvl="0" marL="0" rtl="0" algn="l">
              <a:spcBef>
                <a:spcPts val="0"/>
              </a:spcBef>
              <a:spcAft>
                <a:spcPts val="0"/>
              </a:spcAft>
              <a:buNone/>
            </a:pPr>
            <a:r>
              <a:rPr lang="en-GB" sz="1400"/>
              <a:t>In this app, u</a:t>
            </a:r>
            <a:r>
              <a:rPr lang="en-GB" sz="1400"/>
              <a:t>sers will learn how to grow a virtual apple tree and care for it throughout its lifetime.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The user will need to complete virtual actions, including watering and fertilising, to care for the apple tree.</a:t>
            </a:r>
            <a:endParaRPr sz="1400"/>
          </a:p>
          <a:p>
            <a:pPr indent="0" lvl="0" marL="0" rtl="0" algn="l">
              <a:spcBef>
                <a:spcPts val="0"/>
              </a:spcBef>
              <a:spcAft>
                <a:spcPts val="0"/>
              </a:spcAft>
              <a:buNone/>
            </a:pPr>
            <a:r>
              <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f9a8683d2d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f9a8683d2d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To create the AR game application, we have used the game development tool Unity. Unity has extensive support and features for developing AR applications, including for model building and environment sensing.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Our app is focused on developing for Android devices because we used our personal Android devices to test our prototypes.</a:t>
            </a:r>
            <a:endParaRPr sz="1400"/>
          </a:p>
          <a:p>
            <a:pPr indent="0" lvl="0" marL="0" rtl="0" algn="l">
              <a:spcBef>
                <a:spcPts val="0"/>
              </a:spcBef>
              <a:spcAft>
                <a:spcPts val="0"/>
              </a:spcAft>
              <a:buNone/>
            </a:pPr>
            <a:r>
              <a:t/>
            </a:r>
            <a:endParaRPr sz="1400"/>
          </a:p>
          <a:p>
            <a:pPr indent="0" lvl="0" marL="0" rtl="0" algn="l">
              <a:lnSpc>
                <a:spcPct val="115000"/>
              </a:lnSpc>
              <a:spcBef>
                <a:spcPts val="0"/>
              </a:spcBef>
              <a:spcAft>
                <a:spcPts val="0"/>
              </a:spcAft>
              <a:buClr>
                <a:schemeClr val="dk1"/>
              </a:buClr>
              <a:buSzPts val="1100"/>
              <a:buFont typeface="Arial"/>
              <a:buNone/>
            </a:pPr>
            <a:r>
              <a:rPr lang="en-GB" sz="1400">
                <a:solidFill>
                  <a:schemeClr val="dk1"/>
                </a:solidFill>
              </a:rPr>
              <a:t>Now I will pass on to David who will begin with the virtual apple tree implementation.</a:t>
            </a:r>
            <a:endParaRPr sz="14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f9afe7248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f9afe7248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To implement this, the </a:t>
            </a:r>
            <a:r>
              <a:rPr lang="en-GB" sz="1400"/>
              <a:t>growth</a:t>
            </a:r>
            <a:r>
              <a:rPr lang="en-GB" sz="1400"/>
              <a:t> system of the tree must be created.</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Through the initial research</a:t>
            </a:r>
            <a:r>
              <a:rPr lang="en-GB" sz="1400"/>
              <a:t>, there are 6 stages of growth where it will take around 7 years for the tree to be fully harvestable.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However, since this is a game, it will be not be feasible for the user to play the game for 7 years. As a compromise, we changed the growth cycle from 7 years to 100 days.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100 days was chosen because it has</a:t>
            </a:r>
            <a:r>
              <a:rPr lang="en-GB" sz="1400"/>
              <a:t> substantially shorter length of time, although still long enough for a user to explore the different stages of an apple tree.</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11.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5.jpg"/><Relationship Id="rId4" Type="http://schemas.openxmlformats.org/officeDocument/2006/relationships/image" Target="../media/image19.jpg"/><Relationship Id="rId5" Type="http://schemas.openxmlformats.org/officeDocument/2006/relationships/image" Target="../media/image17.jpg"/><Relationship Id="rId6"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idx="4294967295" type="ctrTitle"/>
          </p:nvPr>
        </p:nvSpPr>
        <p:spPr>
          <a:xfrm rot="-245">
            <a:off x="370650" y="872574"/>
            <a:ext cx="8402700" cy="2036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lang="en-GB" sz="2500"/>
              <a:t>#73 Gamification-based education platform </a:t>
            </a:r>
            <a:endParaRPr sz="2500"/>
          </a:p>
          <a:p>
            <a:pPr indent="0" lvl="0" marL="0" rtl="0" algn="ctr">
              <a:lnSpc>
                <a:spcPct val="150000"/>
              </a:lnSpc>
              <a:spcBef>
                <a:spcPts val="0"/>
              </a:spcBef>
              <a:spcAft>
                <a:spcPts val="0"/>
              </a:spcAft>
              <a:buSzPts val="990"/>
              <a:buNone/>
            </a:pPr>
            <a:r>
              <a:rPr lang="en-GB" sz="2500"/>
              <a:t>for sustainable agricultural and</a:t>
            </a:r>
            <a:br>
              <a:rPr lang="en-GB" sz="2500"/>
            </a:br>
            <a:r>
              <a:rPr lang="en-GB" sz="2500"/>
              <a:t>environmental applications</a:t>
            </a:r>
            <a:endParaRPr sz="2900"/>
          </a:p>
        </p:txBody>
      </p:sp>
      <p:sp>
        <p:nvSpPr>
          <p:cNvPr id="65" name="Google Shape;65;p13"/>
          <p:cNvSpPr txBox="1"/>
          <p:nvPr/>
        </p:nvSpPr>
        <p:spPr>
          <a:xfrm>
            <a:off x="5324450" y="4306900"/>
            <a:ext cx="3541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rgbClr val="FFFFFF"/>
                </a:solidFill>
                <a:latin typeface="Merriweather"/>
                <a:ea typeface="Merriweather"/>
                <a:cs typeface="Merriweather"/>
                <a:sym typeface="Merriweather"/>
              </a:rPr>
              <a:t>David Huang &amp; Jesse Zeng</a:t>
            </a:r>
            <a:endParaRPr sz="2000">
              <a:solidFill>
                <a:srgbClr val="FFFFFF"/>
              </a:solidFill>
              <a:latin typeface="Merriweather"/>
              <a:ea typeface="Merriweather"/>
              <a:cs typeface="Merriweather"/>
              <a:sym typeface="Merriweather"/>
            </a:endParaRPr>
          </a:p>
        </p:txBody>
      </p:sp>
      <p:sp>
        <p:nvSpPr>
          <p:cNvPr id="66" name="Google Shape;66;p13"/>
          <p:cNvSpPr txBox="1"/>
          <p:nvPr/>
        </p:nvSpPr>
        <p:spPr>
          <a:xfrm>
            <a:off x="675" y="3468275"/>
            <a:ext cx="9144000" cy="1693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67" name="Google Shape;67;p13"/>
          <p:cNvSpPr txBox="1"/>
          <p:nvPr/>
        </p:nvSpPr>
        <p:spPr>
          <a:xfrm>
            <a:off x="5871050" y="4099325"/>
            <a:ext cx="2994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rgbClr val="FFFFFF"/>
                </a:solidFill>
                <a:latin typeface="Merriweather"/>
                <a:ea typeface="Merriweather"/>
                <a:cs typeface="Merriweather"/>
                <a:sym typeface="Merriweather"/>
              </a:rPr>
              <a:t>David Huang &amp; Jesse Zeng</a:t>
            </a:r>
            <a:endParaRPr sz="1600">
              <a:solidFill>
                <a:srgbClr val="FFFFFF"/>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000"/>
              <a:t>Early l</a:t>
            </a:r>
            <a:r>
              <a:rPr lang="en-GB" sz="2000"/>
              <a:t>ife Cycle (stage 1 - 3)</a:t>
            </a:r>
            <a:endParaRPr sz="2000"/>
          </a:p>
        </p:txBody>
      </p:sp>
      <p:pic>
        <p:nvPicPr>
          <p:cNvPr id="187" name="Google Shape;187;p22"/>
          <p:cNvPicPr preferRelativeResize="0"/>
          <p:nvPr/>
        </p:nvPicPr>
        <p:blipFill>
          <a:blip r:embed="rId3">
            <a:alphaModFix/>
          </a:blip>
          <a:stretch>
            <a:fillRect/>
          </a:stretch>
        </p:blipFill>
        <p:spPr>
          <a:xfrm>
            <a:off x="0" y="0"/>
            <a:ext cx="2015751" cy="4363873"/>
          </a:xfrm>
          <a:prstGeom prst="rect">
            <a:avLst/>
          </a:prstGeom>
          <a:noFill/>
          <a:ln>
            <a:noFill/>
          </a:ln>
        </p:spPr>
      </p:pic>
      <p:pic>
        <p:nvPicPr>
          <p:cNvPr id="188" name="Google Shape;188;p22"/>
          <p:cNvPicPr preferRelativeResize="0"/>
          <p:nvPr/>
        </p:nvPicPr>
        <p:blipFill>
          <a:blip r:embed="rId4">
            <a:alphaModFix/>
          </a:blip>
          <a:stretch>
            <a:fillRect/>
          </a:stretch>
        </p:blipFill>
        <p:spPr>
          <a:xfrm>
            <a:off x="3564125" y="0"/>
            <a:ext cx="2015751" cy="4363873"/>
          </a:xfrm>
          <a:prstGeom prst="rect">
            <a:avLst/>
          </a:prstGeom>
          <a:noFill/>
          <a:ln>
            <a:noFill/>
          </a:ln>
        </p:spPr>
      </p:pic>
      <p:pic>
        <p:nvPicPr>
          <p:cNvPr id="189" name="Google Shape;189;p22"/>
          <p:cNvPicPr preferRelativeResize="0"/>
          <p:nvPr/>
        </p:nvPicPr>
        <p:blipFill>
          <a:blip r:embed="rId5">
            <a:alphaModFix/>
          </a:blip>
          <a:stretch>
            <a:fillRect/>
          </a:stretch>
        </p:blipFill>
        <p:spPr>
          <a:xfrm>
            <a:off x="7128250" y="-25"/>
            <a:ext cx="2015751" cy="436391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None/>
            </a:pPr>
            <a:r>
              <a:rPr lang="en-GB" sz="2000"/>
              <a:t>Late l</a:t>
            </a:r>
            <a:r>
              <a:rPr lang="en-GB" sz="2000"/>
              <a:t>ife Cycle (stage 4 - 6)</a:t>
            </a:r>
            <a:endParaRPr sz="2100"/>
          </a:p>
        </p:txBody>
      </p:sp>
      <p:pic>
        <p:nvPicPr>
          <p:cNvPr id="195" name="Google Shape;195;p23"/>
          <p:cNvPicPr preferRelativeResize="0"/>
          <p:nvPr/>
        </p:nvPicPr>
        <p:blipFill>
          <a:blip r:embed="rId3">
            <a:alphaModFix/>
          </a:blip>
          <a:stretch>
            <a:fillRect/>
          </a:stretch>
        </p:blipFill>
        <p:spPr>
          <a:xfrm>
            <a:off x="0" y="0"/>
            <a:ext cx="2015200" cy="4362726"/>
          </a:xfrm>
          <a:prstGeom prst="rect">
            <a:avLst/>
          </a:prstGeom>
          <a:noFill/>
          <a:ln>
            <a:noFill/>
          </a:ln>
        </p:spPr>
      </p:pic>
      <p:pic>
        <p:nvPicPr>
          <p:cNvPr id="196" name="Google Shape;196;p23"/>
          <p:cNvPicPr preferRelativeResize="0"/>
          <p:nvPr/>
        </p:nvPicPr>
        <p:blipFill>
          <a:blip r:embed="rId4">
            <a:alphaModFix/>
          </a:blip>
          <a:stretch>
            <a:fillRect/>
          </a:stretch>
        </p:blipFill>
        <p:spPr>
          <a:xfrm>
            <a:off x="3564400" y="0"/>
            <a:ext cx="2015200" cy="4362726"/>
          </a:xfrm>
          <a:prstGeom prst="rect">
            <a:avLst/>
          </a:prstGeom>
          <a:noFill/>
          <a:ln>
            <a:noFill/>
          </a:ln>
        </p:spPr>
      </p:pic>
      <p:pic>
        <p:nvPicPr>
          <p:cNvPr id="197" name="Google Shape;197;p23"/>
          <p:cNvPicPr preferRelativeResize="0"/>
          <p:nvPr/>
        </p:nvPicPr>
        <p:blipFill>
          <a:blip r:embed="rId5">
            <a:alphaModFix/>
          </a:blip>
          <a:stretch>
            <a:fillRect/>
          </a:stretch>
        </p:blipFill>
        <p:spPr>
          <a:xfrm>
            <a:off x="7128800" y="0"/>
            <a:ext cx="2015200" cy="43627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idx="1" type="body"/>
          </p:nvPr>
        </p:nvSpPr>
        <p:spPr>
          <a:xfrm>
            <a:off x="4710600" y="1286100"/>
            <a:ext cx="4433400" cy="271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600" u="sng">
                <a:solidFill>
                  <a:schemeClr val="dk1"/>
                </a:solidFill>
              </a:rPr>
              <a:t>Irrigation</a:t>
            </a:r>
            <a:endParaRPr>
              <a:solidFill>
                <a:schemeClr val="dk1"/>
              </a:solidFill>
            </a:endParaRPr>
          </a:p>
          <a:p>
            <a:pPr indent="-323850" lvl="0" marL="457200" rtl="0" algn="l">
              <a:spcBef>
                <a:spcPts val="1200"/>
              </a:spcBef>
              <a:spcAft>
                <a:spcPts val="0"/>
              </a:spcAft>
              <a:buClr>
                <a:schemeClr val="dk1"/>
              </a:buClr>
              <a:buSzPts val="1500"/>
              <a:buChar char="●"/>
            </a:pPr>
            <a:r>
              <a:rPr lang="en-GB" sz="1500">
                <a:solidFill>
                  <a:schemeClr val="dk1"/>
                </a:solidFill>
              </a:rPr>
              <a:t>Water the tree once every 7 to 10 days, </a:t>
            </a:r>
            <a:br>
              <a:rPr lang="en-GB" sz="1500">
                <a:solidFill>
                  <a:schemeClr val="dk1"/>
                </a:solidFill>
              </a:rPr>
            </a:br>
            <a:r>
              <a:rPr lang="en-GB" sz="1500">
                <a:solidFill>
                  <a:schemeClr val="dk1"/>
                </a:solidFill>
              </a:rPr>
              <a:t>assuming no rainfall</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GB" sz="1500">
                <a:solidFill>
                  <a:schemeClr val="dk1"/>
                </a:solidFill>
              </a:rPr>
              <a:t>Rainfall affects how often the player should water the apple tree</a:t>
            </a:r>
            <a:endParaRPr sz="1500">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203" name="Google Shape;203;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Player Actions</a:t>
            </a:r>
            <a:endParaRPr/>
          </a:p>
        </p:txBody>
      </p:sp>
      <p:pic>
        <p:nvPicPr>
          <p:cNvPr id="204" name="Google Shape;204;p24"/>
          <p:cNvPicPr preferRelativeResize="0"/>
          <p:nvPr/>
        </p:nvPicPr>
        <p:blipFill>
          <a:blip r:embed="rId3">
            <a:alphaModFix/>
          </a:blip>
          <a:stretch>
            <a:fillRect/>
          </a:stretch>
        </p:blipFill>
        <p:spPr>
          <a:xfrm>
            <a:off x="6684087" y="3996938"/>
            <a:ext cx="936724" cy="936724"/>
          </a:xfrm>
          <a:prstGeom prst="rect">
            <a:avLst/>
          </a:prstGeom>
          <a:noFill/>
          <a:ln>
            <a:noFill/>
          </a:ln>
        </p:spPr>
      </p:pic>
      <p:cxnSp>
        <p:nvCxnSpPr>
          <p:cNvPr id="205" name="Google Shape;205;p24"/>
          <p:cNvCxnSpPr/>
          <p:nvPr/>
        </p:nvCxnSpPr>
        <p:spPr>
          <a:xfrm>
            <a:off x="4641375" y="1286100"/>
            <a:ext cx="0" cy="3849300"/>
          </a:xfrm>
          <a:prstGeom prst="straightConnector1">
            <a:avLst/>
          </a:prstGeom>
          <a:noFill/>
          <a:ln cap="flat" cmpd="sng" w="9525">
            <a:solidFill>
              <a:schemeClr val="dk2"/>
            </a:solidFill>
            <a:prstDash val="solid"/>
            <a:round/>
            <a:headEnd len="med" w="med" type="none"/>
            <a:tailEnd len="med" w="med" type="none"/>
          </a:ln>
        </p:spPr>
      </p:cxnSp>
      <p:sp>
        <p:nvSpPr>
          <p:cNvPr id="206" name="Google Shape;206;p24"/>
          <p:cNvSpPr txBox="1"/>
          <p:nvPr>
            <p:ph idx="1" type="body"/>
          </p:nvPr>
        </p:nvSpPr>
        <p:spPr>
          <a:xfrm>
            <a:off x="69325" y="1286100"/>
            <a:ext cx="4710600" cy="271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600" u="sng">
                <a:solidFill>
                  <a:schemeClr val="dk1"/>
                </a:solidFill>
              </a:rPr>
              <a:t>Fertilisation</a:t>
            </a:r>
            <a:endParaRPr b="1" sz="1600" u="sng">
              <a:solidFill>
                <a:schemeClr val="dk1"/>
              </a:solidFill>
            </a:endParaRPr>
          </a:p>
          <a:p>
            <a:pPr indent="-323850" lvl="0" marL="457200" rtl="0" algn="l">
              <a:spcBef>
                <a:spcPts val="1200"/>
              </a:spcBef>
              <a:spcAft>
                <a:spcPts val="0"/>
              </a:spcAft>
              <a:buClr>
                <a:schemeClr val="dk1"/>
              </a:buClr>
              <a:buSzPts val="1500"/>
              <a:buChar char="●"/>
            </a:pPr>
            <a:r>
              <a:rPr lang="en-GB" sz="1500">
                <a:solidFill>
                  <a:schemeClr val="dk1"/>
                </a:solidFill>
              </a:rPr>
              <a:t>Fertilise the tree once every year</a:t>
            </a:r>
            <a:endParaRPr sz="1500">
              <a:solidFill>
                <a:schemeClr val="dk1"/>
              </a:solidFill>
            </a:endParaRPr>
          </a:p>
          <a:p>
            <a:pPr indent="0" lvl="0" marL="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GB" sz="1500">
                <a:solidFill>
                  <a:schemeClr val="dk1"/>
                </a:solidFill>
              </a:rPr>
              <a:t>Due to the growth cycle change from 7 year to 100 days</a:t>
            </a:r>
            <a:endParaRPr sz="1500">
              <a:solidFill>
                <a:schemeClr val="dk1"/>
              </a:solidFill>
            </a:endParaRPr>
          </a:p>
          <a:p>
            <a:pPr indent="-323850" lvl="1" marL="914400" rtl="0" algn="l">
              <a:spcBef>
                <a:spcPts val="0"/>
              </a:spcBef>
              <a:spcAft>
                <a:spcPts val="0"/>
              </a:spcAft>
              <a:buClr>
                <a:schemeClr val="dk1"/>
              </a:buClr>
              <a:buSzPts val="1500"/>
              <a:buChar char="○"/>
            </a:pPr>
            <a:r>
              <a:rPr lang="en-GB" sz="1500">
                <a:solidFill>
                  <a:schemeClr val="dk1"/>
                </a:solidFill>
              </a:rPr>
              <a:t>Player need to fertilise every 14 days</a:t>
            </a:r>
            <a:endParaRPr sz="1500">
              <a:solidFill>
                <a:schemeClr val="dk1"/>
              </a:solidFill>
            </a:endParaRPr>
          </a:p>
        </p:txBody>
      </p:sp>
      <p:pic>
        <p:nvPicPr>
          <p:cNvPr id="207" name="Google Shape;207;p24"/>
          <p:cNvPicPr preferRelativeResize="0"/>
          <p:nvPr/>
        </p:nvPicPr>
        <p:blipFill>
          <a:blip r:embed="rId4">
            <a:alphaModFix/>
          </a:blip>
          <a:stretch>
            <a:fillRect/>
          </a:stretch>
        </p:blipFill>
        <p:spPr>
          <a:xfrm>
            <a:off x="1869713" y="3996938"/>
            <a:ext cx="936724" cy="9367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idx="1" type="body"/>
          </p:nvPr>
        </p:nvSpPr>
        <p:spPr>
          <a:xfrm>
            <a:off x="311700" y="1505700"/>
            <a:ext cx="4260300" cy="3076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GB" sz="1700" u="sng">
                <a:solidFill>
                  <a:schemeClr val="dk1"/>
                </a:solidFill>
              </a:rPr>
              <a:t>IoT Data</a:t>
            </a:r>
            <a:endParaRPr b="1" sz="1700" u="sng">
              <a:solidFill>
                <a:schemeClr val="dk1"/>
              </a:solidFill>
            </a:endParaRPr>
          </a:p>
          <a:p>
            <a:pPr indent="-323850" lvl="0" marL="457200" rtl="0" algn="l">
              <a:lnSpc>
                <a:spcPct val="115000"/>
              </a:lnSpc>
              <a:spcBef>
                <a:spcPts val="1000"/>
              </a:spcBef>
              <a:spcAft>
                <a:spcPts val="0"/>
              </a:spcAft>
              <a:buClr>
                <a:schemeClr val="dk1"/>
              </a:buClr>
              <a:buSzPts val="1500"/>
              <a:buChar char="●"/>
            </a:pPr>
            <a:r>
              <a:rPr lang="en-GB" sz="1500">
                <a:solidFill>
                  <a:schemeClr val="dk1"/>
                </a:solidFill>
              </a:rPr>
              <a:t>Data gathered from Ohinewai, </a:t>
            </a:r>
            <a:br>
              <a:rPr lang="en-GB" sz="1500">
                <a:solidFill>
                  <a:schemeClr val="dk1"/>
                </a:solidFill>
              </a:rPr>
            </a:br>
            <a:r>
              <a:rPr lang="en-GB" sz="1500">
                <a:solidFill>
                  <a:schemeClr val="dk1"/>
                </a:solidFill>
              </a:rPr>
              <a:t>New Zealand</a:t>
            </a:r>
            <a:br>
              <a:rPr lang="en-GB" sz="1500">
                <a:solidFill>
                  <a:schemeClr val="dk1"/>
                </a:solidFill>
              </a:rPr>
            </a:br>
            <a:endParaRPr sz="1500">
              <a:solidFill>
                <a:schemeClr val="dk1"/>
              </a:solidFill>
            </a:endParaRPr>
          </a:p>
          <a:p>
            <a:pPr indent="0" lvl="0" marL="0" rtl="0" algn="l">
              <a:lnSpc>
                <a:spcPct val="150000"/>
              </a:lnSpc>
              <a:spcBef>
                <a:spcPts val="1000"/>
              </a:spcBef>
              <a:spcAft>
                <a:spcPts val="0"/>
              </a:spcAft>
              <a:buNone/>
            </a:pPr>
            <a:r>
              <a:rPr lang="en-GB" sz="1500">
                <a:solidFill>
                  <a:schemeClr val="dk1"/>
                </a:solidFill>
              </a:rPr>
              <a:t>Weather data</a:t>
            </a:r>
            <a:endParaRPr sz="1500">
              <a:solidFill>
                <a:schemeClr val="dk1"/>
              </a:solidFill>
            </a:endParaRPr>
          </a:p>
          <a:p>
            <a:pPr indent="-323850" lvl="0" marL="457200" rtl="0" algn="l">
              <a:lnSpc>
                <a:spcPct val="150000"/>
              </a:lnSpc>
              <a:spcBef>
                <a:spcPts val="1000"/>
              </a:spcBef>
              <a:spcAft>
                <a:spcPts val="0"/>
              </a:spcAft>
              <a:buClr>
                <a:schemeClr val="dk1"/>
              </a:buClr>
              <a:buSzPts val="1500"/>
              <a:buChar char="●"/>
            </a:pPr>
            <a:r>
              <a:rPr lang="en-GB" sz="1500">
                <a:solidFill>
                  <a:schemeClr val="dk1"/>
                </a:solidFill>
              </a:rPr>
              <a:t>Temperature (°C)</a:t>
            </a:r>
            <a:endParaRPr sz="1500">
              <a:solidFill>
                <a:schemeClr val="dk1"/>
              </a:solidFill>
            </a:endParaRPr>
          </a:p>
          <a:p>
            <a:pPr indent="-323850" lvl="0" marL="457200" rtl="0" algn="l">
              <a:lnSpc>
                <a:spcPct val="150000"/>
              </a:lnSpc>
              <a:spcBef>
                <a:spcPts val="1000"/>
              </a:spcBef>
              <a:spcAft>
                <a:spcPts val="1000"/>
              </a:spcAft>
              <a:buClr>
                <a:schemeClr val="dk1"/>
              </a:buClr>
              <a:buSzPts val="1500"/>
              <a:buChar char="●"/>
            </a:pPr>
            <a:r>
              <a:rPr lang="en-GB" sz="1500">
                <a:solidFill>
                  <a:schemeClr val="dk1"/>
                </a:solidFill>
              </a:rPr>
              <a:t>Rainfall (mm)</a:t>
            </a:r>
            <a:endParaRPr sz="1500">
              <a:solidFill>
                <a:schemeClr val="dk1"/>
              </a:solidFill>
            </a:endParaRPr>
          </a:p>
        </p:txBody>
      </p:sp>
      <p:sp>
        <p:nvSpPr>
          <p:cNvPr id="213" name="Google Shape;213;p2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Weather System</a:t>
            </a:r>
            <a:endParaRPr/>
          </a:p>
        </p:txBody>
      </p:sp>
      <p:sp>
        <p:nvSpPr>
          <p:cNvPr id="214" name="Google Shape;214;p25"/>
          <p:cNvSpPr txBox="1"/>
          <p:nvPr>
            <p:ph idx="1" type="body"/>
          </p:nvPr>
        </p:nvSpPr>
        <p:spPr>
          <a:xfrm>
            <a:off x="4572000" y="1505700"/>
            <a:ext cx="4260300" cy="362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u="sng">
                <a:solidFill>
                  <a:schemeClr val="dk1"/>
                </a:solidFill>
              </a:rPr>
              <a:t>Impact on System</a:t>
            </a:r>
            <a:endParaRPr sz="1500">
              <a:solidFill>
                <a:schemeClr val="dk1"/>
              </a:solidFill>
            </a:endParaRPr>
          </a:p>
          <a:p>
            <a:pPr indent="-323850" lvl="0" marL="457200" rtl="0" algn="l">
              <a:lnSpc>
                <a:spcPct val="100000"/>
              </a:lnSpc>
              <a:spcBef>
                <a:spcPts val="1200"/>
              </a:spcBef>
              <a:spcAft>
                <a:spcPts val="0"/>
              </a:spcAft>
              <a:buClr>
                <a:schemeClr val="dk1"/>
              </a:buClr>
              <a:buSzPts val="1500"/>
              <a:buChar char="●"/>
            </a:pPr>
            <a:r>
              <a:rPr lang="en-GB" sz="1500">
                <a:solidFill>
                  <a:schemeClr val="dk1"/>
                </a:solidFill>
              </a:rPr>
              <a:t>Warmer temperatures (&gt; 20°C) increases the rate of water decrease in the soil</a:t>
            </a:r>
            <a:endParaRPr sz="1500">
              <a:solidFill>
                <a:schemeClr val="dk1"/>
              </a:solidFill>
            </a:endParaRPr>
          </a:p>
          <a:p>
            <a:pPr indent="0" lvl="0" marL="457200" rtl="0" algn="l">
              <a:lnSpc>
                <a:spcPct val="100000"/>
              </a:lnSpc>
              <a:spcBef>
                <a:spcPts val="1000"/>
              </a:spcBef>
              <a:spcAft>
                <a:spcPts val="0"/>
              </a:spcAft>
              <a:buNone/>
            </a:pPr>
            <a:r>
              <a:t/>
            </a:r>
            <a:endParaRPr sz="1500">
              <a:solidFill>
                <a:schemeClr val="dk1"/>
              </a:solidFill>
            </a:endParaRPr>
          </a:p>
          <a:p>
            <a:pPr indent="-323850" lvl="0" marL="457200" rtl="0" algn="l">
              <a:lnSpc>
                <a:spcPct val="100000"/>
              </a:lnSpc>
              <a:spcBef>
                <a:spcPts val="1000"/>
              </a:spcBef>
              <a:spcAft>
                <a:spcPts val="0"/>
              </a:spcAft>
              <a:buClr>
                <a:schemeClr val="dk1"/>
              </a:buClr>
              <a:buSzPts val="1500"/>
              <a:buChar char="●"/>
            </a:pPr>
            <a:r>
              <a:rPr lang="en-GB" sz="1500">
                <a:solidFill>
                  <a:schemeClr val="dk1"/>
                </a:solidFill>
              </a:rPr>
              <a:t>Rainfall reduces the rate of water decrease in the soil</a:t>
            </a:r>
            <a:endParaRPr sz="1500">
              <a:solidFill>
                <a:schemeClr val="dk1"/>
              </a:solidFill>
            </a:endParaRPr>
          </a:p>
          <a:p>
            <a:pPr indent="0" lvl="0" marL="457200" rtl="0" algn="l">
              <a:lnSpc>
                <a:spcPct val="100000"/>
              </a:lnSpc>
              <a:spcBef>
                <a:spcPts val="1000"/>
              </a:spcBef>
              <a:spcAft>
                <a:spcPts val="0"/>
              </a:spcAft>
              <a:buNone/>
            </a:pPr>
            <a:r>
              <a:t/>
            </a:r>
            <a:endParaRPr sz="1500">
              <a:solidFill>
                <a:schemeClr val="dk1"/>
              </a:solidFill>
            </a:endParaRPr>
          </a:p>
          <a:p>
            <a:pPr indent="-323850" lvl="0" marL="457200" rtl="0" algn="l">
              <a:lnSpc>
                <a:spcPct val="100000"/>
              </a:lnSpc>
              <a:spcBef>
                <a:spcPts val="1000"/>
              </a:spcBef>
              <a:spcAft>
                <a:spcPts val="1000"/>
              </a:spcAft>
              <a:buClr>
                <a:schemeClr val="dk1"/>
              </a:buClr>
              <a:buSzPts val="1500"/>
              <a:buChar char="●"/>
            </a:pPr>
            <a:r>
              <a:rPr lang="en-GB" sz="1500">
                <a:solidFill>
                  <a:schemeClr val="dk1"/>
                </a:solidFill>
              </a:rPr>
              <a:t>25mm of rainfall in the past week is sufficient water</a:t>
            </a:r>
            <a:endParaRPr sz="1500">
              <a:solidFill>
                <a:schemeClr val="dk1"/>
              </a:solidFill>
            </a:endParaRPr>
          </a:p>
        </p:txBody>
      </p:sp>
      <p:cxnSp>
        <p:nvCxnSpPr>
          <p:cNvPr id="215" name="Google Shape;215;p25"/>
          <p:cNvCxnSpPr/>
          <p:nvPr/>
        </p:nvCxnSpPr>
        <p:spPr>
          <a:xfrm>
            <a:off x="4433250" y="1286100"/>
            <a:ext cx="0" cy="3849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6"/>
          <p:cNvSpPr txBox="1"/>
          <p:nvPr>
            <p:ph idx="1" type="body"/>
          </p:nvPr>
        </p:nvSpPr>
        <p:spPr>
          <a:xfrm>
            <a:off x="6081650" y="1422750"/>
            <a:ext cx="3062400" cy="2298000"/>
          </a:xfrm>
          <a:prstGeom prst="rect">
            <a:avLst/>
          </a:prstGeom>
        </p:spPr>
        <p:txBody>
          <a:bodyPr anchorCtr="0" anchor="t" bIns="91425" lIns="91425" spcFirstLastPara="1" rIns="91425" wrap="square" tIns="91425">
            <a:normAutofit fontScale="92500"/>
          </a:bodyPr>
          <a:lstStyle/>
          <a:p>
            <a:pPr indent="-304958" lvl="0" marL="457200" rtl="0" algn="l">
              <a:spcBef>
                <a:spcPts val="0"/>
              </a:spcBef>
              <a:spcAft>
                <a:spcPts val="0"/>
              </a:spcAft>
              <a:buClr>
                <a:schemeClr val="dk1"/>
              </a:buClr>
              <a:buSzPct val="100000"/>
              <a:buChar char="●"/>
            </a:pPr>
            <a:r>
              <a:rPr lang="en-GB">
                <a:solidFill>
                  <a:schemeClr val="dk1"/>
                </a:solidFill>
              </a:rPr>
              <a:t>Player starts with 8 apples</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304958" lvl="0" marL="457200" rtl="0" algn="l">
              <a:spcBef>
                <a:spcPts val="1200"/>
              </a:spcBef>
              <a:spcAft>
                <a:spcPts val="0"/>
              </a:spcAft>
              <a:buClr>
                <a:schemeClr val="dk1"/>
              </a:buClr>
              <a:buSzPct val="100000"/>
              <a:buChar char="●"/>
            </a:pPr>
            <a:r>
              <a:rPr lang="en-GB">
                <a:solidFill>
                  <a:schemeClr val="dk1"/>
                </a:solidFill>
              </a:rPr>
              <a:t>Lose an apple per bad player action</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304958" lvl="0" marL="457200" rtl="0" algn="l">
              <a:spcBef>
                <a:spcPts val="1200"/>
              </a:spcBef>
              <a:spcAft>
                <a:spcPts val="0"/>
              </a:spcAft>
              <a:buClr>
                <a:schemeClr val="dk1"/>
              </a:buClr>
              <a:buSzPct val="100000"/>
              <a:buChar char="●"/>
            </a:pPr>
            <a:r>
              <a:rPr lang="en-GB">
                <a:solidFill>
                  <a:schemeClr val="dk1"/>
                </a:solidFill>
              </a:rPr>
              <a:t>Players can improve their cultivations skills further, even after reaching the last growth stage</a:t>
            </a:r>
            <a:endParaRPr>
              <a:solidFill>
                <a:schemeClr val="dk1"/>
              </a:solidFill>
            </a:endParaRPr>
          </a:p>
        </p:txBody>
      </p:sp>
      <p:sp>
        <p:nvSpPr>
          <p:cNvPr id="221" name="Google Shape;221;p26"/>
          <p:cNvSpPr txBox="1"/>
          <p:nvPr>
            <p:ph type="title"/>
          </p:nvPr>
        </p:nvSpPr>
        <p:spPr>
          <a:xfrm>
            <a:off x="-65150" y="958400"/>
            <a:ext cx="3127500" cy="595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Apple Harvest System</a:t>
            </a:r>
            <a:endParaRPr/>
          </a:p>
        </p:txBody>
      </p:sp>
      <p:pic>
        <p:nvPicPr>
          <p:cNvPr id="222" name="Google Shape;222;p26"/>
          <p:cNvPicPr preferRelativeResize="0"/>
          <p:nvPr/>
        </p:nvPicPr>
        <p:blipFill rotWithShape="1">
          <a:blip r:embed="rId3">
            <a:alphaModFix/>
          </a:blip>
          <a:srcRect b="3690" l="0" r="0" t="17618"/>
          <a:stretch/>
        </p:blipFill>
        <p:spPr>
          <a:xfrm>
            <a:off x="3062350" y="0"/>
            <a:ext cx="3019306"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7"/>
          <p:cNvSpPr txBox="1"/>
          <p:nvPr>
            <p:ph idx="1" type="body"/>
          </p:nvPr>
        </p:nvSpPr>
        <p:spPr>
          <a:xfrm>
            <a:off x="311700" y="4563275"/>
            <a:ext cx="7979400" cy="460500"/>
          </a:xfrm>
          <a:prstGeom prst="rect">
            <a:avLst/>
          </a:prstGeom>
        </p:spPr>
        <p:txBody>
          <a:bodyPr anchorCtr="0" anchor="ctr" bIns="91425" lIns="91425" spcFirstLastPara="1" rIns="91425" wrap="square" tIns="91425">
            <a:normAutofit fontScale="25000" lnSpcReduction="20000"/>
          </a:bodyPr>
          <a:lstStyle/>
          <a:p>
            <a:pPr indent="0" lvl="0" marL="0" rtl="0" algn="ctr">
              <a:spcBef>
                <a:spcPts val="0"/>
              </a:spcBef>
              <a:spcAft>
                <a:spcPts val="0"/>
              </a:spcAft>
              <a:buNone/>
            </a:pPr>
            <a:r>
              <a:rPr lang="en-GB" sz="9200"/>
              <a:t>Apple Tree Conditions</a:t>
            </a:r>
            <a:endParaRPr sz="92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228" name="Google Shape;228;p27"/>
          <p:cNvPicPr preferRelativeResize="0"/>
          <p:nvPr/>
        </p:nvPicPr>
        <p:blipFill>
          <a:blip r:embed="rId3">
            <a:alphaModFix/>
          </a:blip>
          <a:stretch>
            <a:fillRect/>
          </a:stretch>
        </p:blipFill>
        <p:spPr>
          <a:xfrm>
            <a:off x="2379425" y="0"/>
            <a:ext cx="2070751" cy="4371973"/>
          </a:xfrm>
          <a:prstGeom prst="rect">
            <a:avLst/>
          </a:prstGeom>
          <a:noFill/>
          <a:ln>
            <a:noFill/>
          </a:ln>
        </p:spPr>
      </p:pic>
      <p:pic>
        <p:nvPicPr>
          <p:cNvPr id="229" name="Google Shape;229;p27"/>
          <p:cNvPicPr preferRelativeResize="0"/>
          <p:nvPr/>
        </p:nvPicPr>
        <p:blipFill rotWithShape="1">
          <a:blip r:embed="rId4">
            <a:alphaModFix/>
          </a:blip>
          <a:srcRect b="0" l="0" r="0" t="0"/>
          <a:stretch/>
        </p:blipFill>
        <p:spPr>
          <a:xfrm>
            <a:off x="0" y="23"/>
            <a:ext cx="2070751" cy="4372024"/>
          </a:xfrm>
          <a:prstGeom prst="rect">
            <a:avLst/>
          </a:prstGeom>
          <a:noFill/>
          <a:ln>
            <a:noFill/>
          </a:ln>
        </p:spPr>
      </p:pic>
      <p:pic>
        <p:nvPicPr>
          <p:cNvPr id="230" name="Google Shape;230;p27"/>
          <p:cNvPicPr preferRelativeResize="0"/>
          <p:nvPr/>
        </p:nvPicPr>
        <p:blipFill>
          <a:blip r:embed="rId5">
            <a:alphaModFix/>
          </a:blip>
          <a:stretch>
            <a:fillRect/>
          </a:stretch>
        </p:blipFill>
        <p:spPr>
          <a:xfrm>
            <a:off x="7073250" y="0"/>
            <a:ext cx="2070751" cy="4372045"/>
          </a:xfrm>
          <a:prstGeom prst="rect">
            <a:avLst/>
          </a:prstGeom>
          <a:noFill/>
          <a:ln>
            <a:noFill/>
          </a:ln>
        </p:spPr>
      </p:pic>
      <p:pic>
        <p:nvPicPr>
          <p:cNvPr id="231" name="Google Shape;231;p27"/>
          <p:cNvPicPr preferRelativeResize="0"/>
          <p:nvPr/>
        </p:nvPicPr>
        <p:blipFill>
          <a:blip r:embed="rId6">
            <a:alphaModFix/>
          </a:blip>
          <a:stretch>
            <a:fillRect/>
          </a:stretch>
        </p:blipFill>
        <p:spPr>
          <a:xfrm>
            <a:off x="4758850" y="-37"/>
            <a:ext cx="2070751" cy="437204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Game indicators</a:t>
            </a:r>
            <a:endParaRPr/>
          </a:p>
        </p:txBody>
      </p:sp>
      <p:pic>
        <p:nvPicPr>
          <p:cNvPr id="237" name="Google Shape;237;p28"/>
          <p:cNvPicPr preferRelativeResize="0"/>
          <p:nvPr/>
        </p:nvPicPr>
        <p:blipFill>
          <a:blip r:embed="rId3">
            <a:alphaModFix/>
          </a:blip>
          <a:stretch>
            <a:fillRect/>
          </a:stretch>
        </p:blipFill>
        <p:spPr>
          <a:xfrm>
            <a:off x="0" y="0"/>
            <a:ext cx="6046025" cy="2453275"/>
          </a:xfrm>
          <a:prstGeom prst="rect">
            <a:avLst/>
          </a:prstGeom>
          <a:noFill/>
          <a:ln>
            <a:noFill/>
          </a:ln>
        </p:spPr>
      </p:pic>
      <p:pic>
        <p:nvPicPr>
          <p:cNvPr id="238" name="Google Shape;238;p28"/>
          <p:cNvPicPr preferRelativeResize="0"/>
          <p:nvPr/>
        </p:nvPicPr>
        <p:blipFill>
          <a:blip r:embed="rId4">
            <a:alphaModFix/>
          </a:blip>
          <a:stretch>
            <a:fillRect/>
          </a:stretch>
        </p:blipFill>
        <p:spPr>
          <a:xfrm>
            <a:off x="0" y="2769879"/>
            <a:ext cx="6046024" cy="1600496"/>
          </a:xfrm>
          <a:prstGeom prst="rect">
            <a:avLst/>
          </a:prstGeom>
          <a:noFill/>
          <a:ln>
            <a:noFill/>
          </a:ln>
        </p:spPr>
      </p:pic>
      <p:pic>
        <p:nvPicPr>
          <p:cNvPr id="239" name="Google Shape;239;p28"/>
          <p:cNvPicPr preferRelativeResize="0"/>
          <p:nvPr/>
        </p:nvPicPr>
        <p:blipFill>
          <a:blip r:embed="rId5">
            <a:alphaModFix/>
          </a:blip>
          <a:stretch>
            <a:fillRect/>
          </a:stretch>
        </p:blipFill>
        <p:spPr>
          <a:xfrm>
            <a:off x="6256087" y="0"/>
            <a:ext cx="2887913" cy="4370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Evaluation</a:t>
            </a:r>
            <a:endParaRPr/>
          </a:p>
        </p:txBody>
      </p:sp>
      <p:sp>
        <p:nvSpPr>
          <p:cNvPr id="245" name="Google Shape;245;p29"/>
          <p:cNvSpPr txBox="1"/>
          <p:nvPr/>
        </p:nvSpPr>
        <p:spPr>
          <a:xfrm>
            <a:off x="311738" y="4333913"/>
            <a:ext cx="1324500" cy="53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dk1"/>
                </a:solidFill>
                <a:latin typeface="Montserrat"/>
                <a:ea typeface="Montserrat"/>
                <a:cs typeface="Montserrat"/>
                <a:sym typeface="Montserrat"/>
              </a:rPr>
              <a:t>Experiential learning</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246" name="Google Shape;246;p29"/>
          <p:cNvSpPr/>
          <p:nvPr/>
        </p:nvSpPr>
        <p:spPr>
          <a:xfrm>
            <a:off x="568988" y="3458810"/>
            <a:ext cx="810000" cy="8100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nvGrpSpPr>
          <p:cNvPr id="247" name="Google Shape;247;p29"/>
          <p:cNvGrpSpPr/>
          <p:nvPr/>
        </p:nvGrpSpPr>
        <p:grpSpPr>
          <a:xfrm>
            <a:off x="773985" y="3656078"/>
            <a:ext cx="443951" cy="415446"/>
            <a:chOff x="3950316" y="3820307"/>
            <a:chExt cx="369805" cy="353782"/>
          </a:xfrm>
        </p:grpSpPr>
        <p:sp>
          <p:nvSpPr>
            <p:cNvPr id="248" name="Google Shape;248;p2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49" name="Google Shape;249;p2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50" name="Google Shape;250;p2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51" name="Google Shape;251;p2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252" name="Google Shape;252;p29"/>
          <p:cNvSpPr txBox="1"/>
          <p:nvPr>
            <p:ph idx="1" type="body"/>
          </p:nvPr>
        </p:nvSpPr>
        <p:spPr>
          <a:xfrm>
            <a:off x="1675163" y="3458825"/>
            <a:ext cx="7157100" cy="1460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Player learns by growing the apple tree through the full life cycle</a:t>
            </a:r>
            <a:endParaRPr sz="1600">
              <a:solidFill>
                <a:srgbClr val="000000"/>
              </a:solidFill>
              <a:latin typeface="Roboto Light"/>
              <a:ea typeface="Roboto Light"/>
              <a:cs typeface="Roboto Light"/>
              <a:sym typeface="Roboto Light"/>
            </a:endParaRPr>
          </a:p>
          <a:p>
            <a:pPr indent="0" lvl="0" marL="457200" rtl="0" algn="l">
              <a:lnSpc>
                <a:spcPct val="100000"/>
              </a:lnSpc>
              <a:spcBef>
                <a:spcPts val="1000"/>
              </a:spcBef>
              <a:spcAft>
                <a:spcPts val="0"/>
              </a:spcAft>
              <a:buNone/>
            </a:pPr>
            <a:r>
              <a:t/>
            </a:r>
            <a:endParaRPr sz="1600">
              <a:solidFill>
                <a:srgbClr val="000000"/>
              </a:solidFill>
              <a:latin typeface="Roboto Light"/>
              <a:ea typeface="Roboto Light"/>
              <a:cs typeface="Roboto Light"/>
              <a:sym typeface="Roboto Light"/>
            </a:endParaRPr>
          </a:p>
          <a:p>
            <a:pPr indent="-330200" lvl="0" marL="457200" rtl="0" algn="l">
              <a:lnSpc>
                <a:spcPct val="100000"/>
              </a:lnSpc>
              <a:spcBef>
                <a:spcPts val="100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Results and feedback on how to improve are shown at the end</a:t>
            </a:r>
            <a:endParaRPr sz="1600">
              <a:solidFill>
                <a:srgbClr val="000000"/>
              </a:solidFill>
              <a:latin typeface="Roboto Light"/>
              <a:ea typeface="Roboto Light"/>
              <a:cs typeface="Roboto Light"/>
              <a:sym typeface="Roboto Light"/>
            </a:endParaRPr>
          </a:p>
        </p:txBody>
      </p:sp>
      <p:cxnSp>
        <p:nvCxnSpPr>
          <p:cNvPr id="253" name="Google Shape;253;p29"/>
          <p:cNvCxnSpPr/>
          <p:nvPr/>
        </p:nvCxnSpPr>
        <p:spPr>
          <a:xfrm>
            <a:off x="407075" y="3241125"/>
            <a:ext cx="8029200" cy="0"/>
          </a:xfrm>
          <a:prstGeom prst="straightConnector1">
            <a:avLst/>
          </a:prstGeom>
          <a:noFill/>
          <a:ln cap="flat" cmpd="sng" w="9525">
            <a:solidFill>
              <a:schemeClr val="dk2"/>
            </a:solidFill>
            <a:prstDash val="solid"/>
            <a:round/>
            <a:headEnd len="med" w="med" type="none"/>
            <a:tailEnd len="med" w="med" type="none"/>
          </a:ln>
        </p:spPr>
      </p:cxnSp>
      <p:sp>
        <p:nvSpPr>
          <p:cNvPr id="254" name="Google Shape;254;p29"/>
          <p:cNvSpPr/>
          <p:nvPr/>
        </p:nvSpPr>
        <p:spPr>
          <a:xfrm>
            <a:off x="538238" y="1524113"/>
            <a:ext cx="810000" cy="8100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55" name="Google Shape;255;p29"/>
          <p:cNvSpPr txBox="1"/>
          <p:nvPr/>
        </p:nvSpPr>
        <p:spPr>
          <a:xfrm>
            <a:off x="311738" y="2366862"/>
            <a:ext cx="1263000" cy="53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dk1"/>
                </a:solidFill>
                <a:latin typeface="Montserrat"/>
                <a:ea typeface="Montserrat"/>
                <a:cs typeface="Montserrat"/>
                <a:sym typeface="Montserrat"/>
              </a:rPr>
              <a:t>Credible knowledge </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p:txBody>
      </p:sp>
      <p:sp>
        <p:nvSpPr>
          <p:cNvPr id="256" name="Google Shape;256;p29"/>
          <p:cNvSpPr/>
          <p:nvPr/>
        </p:nvSpPr>
        <p:spPr>
          <a:xfrm>
            <a:off x="660353" y="1730630"/>
            <a:ext cx="565740" cy="461051"/>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57" name="Google Shape;257;p29"/>
          <p:cNvSpPr txBox="1"/>
          <p:nvPr>
            <p:ph idx="1" type="body"/>
          </p:nvPr>
        </p:nvSpPr>
        <p:spPr>
          <a:xfrm>
            <a:off x="1675163" y="1598938"/>
            <a:ext cx="7157100" cy="1460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Watering the tree is based on agricultural knowledge and rainfall impacts</a:t>
            </a:r>
            <a:endParaRPr sz="1600">
              <a:solidFill>
                <a:srgbClr val="000000"/>
              </a:solidFill>
              <a:latin typeface="Roboto Light"/>
              <a:ea typeface="Roboto Light"/>
              <a:cs typeface="Roboto Light"/>
              <a:sym typeface="Roboto Light"/>
            </a:endParaRPr>
          </a:p>
          <a:p>
            <a:pPr indent="0" lvl="0" marL="457200" rtl="0" algn="l">
              <a:lnSpc>
                <a:spcPct val="100000"/>
              </a:lnSpc>
              <a:spcBef>
                <a:spcPts val="1000"/>
              </a:spcBef>
              <a:spcAft>
                <a:spcPts val="0"/>
              </a:spcAft>
              <a:buNone/>
            </a:pPr>
            <a:r>
              <a:t/>
            </a:r>
            <a:endParaRPr sz="1600">
              <a:solidFill>
                <a:srgbClr val="000000"/>
              </a:solidFill>
              <a:latin typeface="Roboto Light"/>
              <a:ea typeface="Roboto Light"/>
              <a:cs typeface="Roboto Light"/>
              <a:sym typeface="Roboto Light"/>
            </a:endParaRPr>
          </a:p>
          <a:p>
            <a:pPr indent="-330200" lvl="0" marL="457200" rtl="0" algn="l">
              <a:lnSpc>
                <a:spcPct val="100000"/>
              </a:lnSpc>
              <a:spcBef>
                <a:spcPts val="100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Accuracy of fertilisation system </a:t>
            </a:r>
            <a:r>
              <a:rPr lang="en-GB" sz="1600">
                <a:solidFill>
                  <a:srgbClr val="000000"/>
                </a:solidFill>
                <a:latin typeface="Roboto Light"/>
                <a:ea typeface="Roboto Light"/>
                <a:cs typeface="Roboto Light"/>
                <a:sym typeface="Roboto Light"/>
              </a:rPr>
              <a:t>compromised</a:t>
            </a:r>
            <a:r>
              <a:rPr lang="en-GB" sz="1600">
                <a:solidFill>
                  <a:srgbClr val="000000"/>
                </a:solidFill>
                <a:latin typeface="Roboto Light"/>
                <a:ea typeface="Roboto Light"/>
                <a:cs typeface="Roboto Light"/>
                <a:sym typeface="Roboto Light"/>
              </a:rPr>
              <a:t> for game design</a:t>
            </a:r>
            <a:endParaRPr sz="1600">
              <a:solidFill>
                <a:srgbClr val="000000"/>
              </a:solidFill>
              <a:latin typeface="Roboto Light"/>
              <a:ea typeface="Roboto Light"/>
              <a:cs typeface="Roboto Light"/>
              <a:sym typeface="Robot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Evaluation</a:t>
            </a:r>
            <a:endParaRPr/>
          </a:p>
        </p:txBody>
      </p:sp>
      <p:sp>
        <p:nvSpPr>
          <p:cNvPr id="263" name="Google Shape;263;p30"/>
          <p:cNvSpPr txBox="1"/>
          <p:nvPr>
            <p:ph idx="1" type="body"/>
          </p:nvPr>
        </p:nvSpPr>
        <p:spPr>
          <a:xfrm>
            <a:off x="1628175" y="1533800"/>
            <a:ext cx="7204200" cy="1463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AR allows the user to see a realistic representation of the apple tree</a:t>
            </a:r>
            <a:endParaRPr sz="1600">
              <a:solidFill>
                <a:srgbClr val="000000"/>
              </a:solidFill>
              <a:latin typeface="Roboto Light"/>
              <a:ea typeface="Roboto Light"/>
              <a:cs typeface="Roboto Light"/>
              <a:sym typeface="Roboto Light"/>
            </a:endParaRPr>
          </a:p>
          <a:p>
            <a:pPr indent="0" lvl="0" marL="457200" rtl="0" algn="l">
              <a:lnSpc>
                <a:spcPct val="100000"/>
              </a:lnSpc>
              <a:spcBef>
                <a:spcPts val="1000"/>
              </a:spcBef>
              <a:spcAft>
                <a:spcPts val="0"/>
              </a:spcAft>
              <a:buNone/>
            </a:pPr>
            <a:r>
              <a:t/>
            </a:r>
            <a:endParaRPr sz="1600">
              <a:solidFill>
                <a:srgbClr val="000000"/>
              </a:solidFill>
              <a:latin typeface="Roboto Light"/>
              <a:ea typeface="Roboto Light"/>
              <a:cs typeface="Roboto Light"/>
              <a:sym typeface="Roboto Light"/>
            </a:endParaRPr>
          </a:p>
          <a:p>
            <a:pPr indent="-330200" lvl="0" marL="457200" rtl="0" algn="l">
              <a:lnSpc>
                <a:spcPct val="100000"/>
              </a:lnSpc>
              <a:spcBef>
                <a:spcPts val="100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The models and environment change depending on the state of the tree</a:t>
            </a:r>
            <a:endParaRPr sz="1600">
              <a:solidFill>
                <a:srgbClr val="000000"/>
              </a:solidFill>
              <a:latin typeface="Roboto Light"/>
              <a:ea typeface="Roboto Light"/>
              <a:cs typeface="Roboto Light"/>
              <a:sym typeface="Roboto Light"/>
            </a:endParaRPr>
          </a:p>
        </p:txBody>
      </p:sp>
      <p:sp>
        <p:nvSpPr>
          <p:cNvPr id="264" name="Google Shape;264;p30"/>
          <p:cNvSpPr/>
          <p:nvPr/>
        </p:nvSpPr>
        <p:spPr>
          <a:xfrm>
            <a:off x="568815" y="1588892"/>
            <a:ext cx="810000" cy="8100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nvGrpSpPr>
          <p:cNvPr id="265" name="Google Shape;265;p30"/>
          <p:cNvGrpSpPr/>
          <p:nvPr/>
        </p:nvGrpSpPr>
        <p:grpSpPr>
          <a:xfrm>
            <a:off x="724594" y="1726926"/>
            <a:ext cx="498757" cy="534386"/>
            <a:chOff x="4149138" y="4121151"/>
            <a:chExt cx="344065" cy="368644"/>
          </a:xfrm>
        </p:grpSpPr>
        <p:sp>
          <p:nvSpPr>
            <p:cNvPr id="266" name="Google Shape;266;p3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67" name="Google Shape;267;p3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68" name="Google Shape;268;p3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69" name="Google Shape;269;p3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0" name="Google Shape;270;p3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1" name="Google Shape;271;p3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2" name="Google Shape;272;p3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3" name="Google Shape;273;p3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4" name="Google Shape;274;p3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5" name="Google Shape;275;p3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6" name="Google Shape;276;p3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77" name="Google Shape;277;p3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278" name="Google Shape;278;p30"/>
          <p:cNvSpPr txBox="1"/>
          <p:nvPr/>
        </p:nvSpPr>
        <p:spPr>
          <a:xfrm>
            <a:off x="342473" y="2398893"/>
            <a:ext cx="12630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dk1"/>
                </a:solidFill>
                <a:latin typeface="Montserrat"/>
                <a:ea typeface="Montserrat"/>
                <a:cs typeface="Montserrat"/>
                <a:sym typeface="Montserrat"/>
              </a:rPr>
              <a:t>Simulating</a:t>
            </a:r>
            <a:endParaRPr b="1">
              <a:solidFill>
                <a:schemeClr val="dk1"/>
              </a:solidFill>
              <a:latin typeface="Montserrat"/>
              <a:ea typeface="Montserrat"/>
              <a:cs typeface="Montserrat"/>
              <a:sym typeface="Montserrat"/>
            </a:endParaRPr>
          </a:p>
        </p:txBody>
      </p:sp>
      <p:sp>
        <p:nvSpPr>
          <p:cNvPr id="279" name="Google Shape;279;p30"/>
          <p:cNvSpPr/>
          <p:nvPr/>
        </p:nvSpPr>
        <p:spPr>
          <a:xfrm>
            <a:off x="568977" y="3406369"/>
            <a:ext cx="810000" cy="8100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0" name="Google Shape;280;p30"/>
          <p:cNvSpPr txBox="1"/>
          <p:nvPr/>
        </p:nvSpPr>
        <p:spPr>
          <a:xfrm>
            <a:off x="311736" y="4216383"/>
            <a:ext cx="13245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dk1"/>
                </a:solidFill>
                <a:latin typeface="Montserrat"/>
                <a:ea typeface="Montserrat"/>
                <a:cs typeface="Montserrat"/>
                <a:sym typeface="Montserrat"/>
              </a:rPr>
              <a:t>Rewards driven</a:t>
            </a:r>
            <a:endParaRPr b="1">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grpSp>
        <p:nvGrpSpPr>
          <p:cNvPr id="281" name="Google Shape;281;p30"/>
          <p:cNvGrpSpPr/>
          <p:nvPr/>
        </p:nvGrpSpPr>
        <p:grpSpPr>
          <a:xfrm>
            <a:off x="724594" y="3580751"/>
            <a:ext cx="498761" cy="525316"/>
            <a:chOff x="870939" y="1975821"/>
            <a:chExt cx="332375" cy="350071"/>
          </a:xfrm>
        </p:grpSpPr>
        <p:sp>
          <p:nvSpPr>
            <p:cNvPr id="282" name="Google Shape;282;p3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3" name="Google Shape;283;p3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4" name="Google Shape;284;p3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85" name="Google Shape;285;p3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286" name="Google Shape;286;p30"/>
          <p:cNvSpPr txBox="1"/>
          <p:nvPr>
            <p:ph idx="1" type="body"/>
          </p:nvPr>
        </p:nvSpPr>
        <p:spPr>
          <a:xfrm>
            <a:off x="1616775" y="3406375"/>
            <a:ext cx="7227000" cy="13749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Player feel rewarded when reaching the next growth stage</a:t>
            </a:r>
            <a:endParaRPr sz="1600">
              <a:solidFill>
                <a:srgbClr val="000000"/>
              </a:solidFill>
              <a:latin typeface="Roboto Light"/>
              <a:ea typeface="Roboto Light"/>
              <a:cs typeface="Roboto Light"/>
              <a:sym typeface="Roboto Light"/>
            </a:endParaRPr>
          </a:p>
          <a:p>
            <a:pPr indent="0" lvl="0" marL="457200" rtl="0" algn="l">
              <a:lnSpc>
                <a:spcPct val="100000"/>
              </a:lnSpc>
              <a:spcBef>
                <a:spcPts val="1000"/>
              </a:spcBef>
              <a:spcAft>
                <a:spcPts val="0"/>
              </a:spcAft>
              <a:buNone/>
            </a:pPr>
            <a:r>
              <a:t/>
            </a:r>
            <a:endParaRPr sz="1600">
              <a:solidFill>
                <a:srgbClr val="000000"/>
              </a:solidFill>
              <a:latin typeface="Roboto Light"/>
              <a:ea typeface="Roboto Light"/>
              <a:cs typeface="Roboto Light"/>
              <a:sym typeface="Roboto Light"/>
            </a:endParaRPr>
          </a:p>
          <a:p>
            <a:pPr indent="-330200" lvl="0" marL="457200" rtl="0" algn="l">
              <a:lnSpc>
                <a:spcPct val="100000"/>
              </a:lnSpc>
              <a:spcBef>
                <a:spcPts val="1000"/>
              </a:spcBef>
              <a:spcAft>
                <a:spcPts val="0"/>
              </a:spcAft>
              <a:buClr>
                <a:srgbClr val="000000"/>
              </a:buClr>
              <a:buSzPts val="1600"/>
              <a:buFont typeface="Roboto Light"/>
              <a:buChar char="●"/>
            </a:pPr>
            <a:r>
              <a:rPr lang="en-GB" sz="1600">
                <a:solidFill>
                  <a:srgbClr val="000000"/>
                </a:solidFill>
                <a:latin typeface="Roboto Light"/>
                <a:ea typeface="Roboto Light"/>
                <a:cs typeface="Roboto Light"/>
                <a:sym typeface="Roboto Light"/>
              </a:rPr>
              <a:t>Player is rewarded with harvesting apples at the end of the final stage</a:t>
            </a:r>
            <a:endParaRPr sz="1600">
              <a:solidFill>
                <a:srgbClr val="000000"/>
              </a:solidFill>
              <a:latin typeface="Roboto Light"/>
              <a:ea typeface="Roboto Light"/>
              <a:cs typeface="Roboto Light"/>
              <a:sym typeface="Roboto Light"/>
            </a:endParaRPr>
          </a:p>
        </p:txBody>
      </p:sp>
      <p:cxnSp>
        <p:nvCxnSpPr>
          <p:cNvPr id="287" name="Google Shape;287;p30"/>
          <p:cNvCxnSpPr/>
          <p:nvPr/>
        </p:nvCxnSpPr>
        <p:spPr>
          <a:xfrm>
            <a:off x="407075" y="3241125"/>
            <a:ext cx="8319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Conclusions</a:t>
            </a:r>
            <a:endParaRPr/>
          </a:p>
        </p:txBody>
      </p:sp>
      <p:cxnSp>
        <p:nvCxnSpPr>
          <p:cNvPr id="293" name="Google Shape;293;p31"/>
          <p:cNvCxnSpPr/>
          <p:nvPr/>
        </p:nvCxnSpPr>
        <p:spPr>
          <a:xfrm>
            <a:off x="461342" y="4587364"/>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294" name="Google Shape;294;p31"/>
          <p:cNvSpPr txBox="1"/>
          <p:nvPr>
            <p:ph idx="1" type="body"/>
          </p:nvPr>
        </p:nvSpPr>
        <p:spPr>
          <a:xfrm>
            <a:off x="2777600" y="1960988"/>
            <a:ext cx="6286800" cy="807000"/>
          </a:xfrm>
          <a:prstGeom prst="rect">
            <a:avLst/>
          </a:prstGeom>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Clr>
                <a:srgbClr val="000000"/>
              </a:buClr>
              <a:buSzPts val="1400"/>
              <a:buChar char="●"/>
            </a:pPr>
            <a:r>
              <a:rPr lang="en-GB" sz="1400">
                <a:solidFill>
                  <a:srgbClr val="000000"/>
                </a:solidFill>
              </a:rPr>
              <a:t>Apple tree death due to consequences of actions</a:t>
            </a:r>
            <a:endParaRPr sz="1400">
              <a:solidFill>
                <a:srgbClr val="000000"/>
              </a:solidFill>
            </a:endParaRPr>
          </a:p>
          <a:p>
            <a:pPr indent="-317500" lvl="0" marL="457200" rtl="0" algn="l">
              <a:lnSpc>
                <a:spcPct val="150000"/>
              </a:lnSpc>
              <a:spcBef>
                <a:spcPts val="0"/>
              </a:spcBef>
              <a:spcAft>
                <a:spcPts val="0"/>
              </a:spcAft>
              <a:buClr>
                <a:srgbClr val="000000"/>
              </a:buClr>
              <a:buSzPts val="1400"/>
              <a:buChar char="●"/>
            </a:pPr>
            <a:r>
              <a:rPr lang="en-GB" sz="1400">
                <a:solidFill>
                  <a:srgbClr val="000000"/>
                </a:solidFill>
              </a:rPr>
              <a:t>Data (e.g graphs) to give players an informed decision</a:t>
            </a:r>
            <a:endParaRPr sz="1400">
              <a:solidFill>
                <a:srgbClr val="000000"/>
              </a:solidFill>
            </a:endParaRPr>
          </a:p>
        </p:txBody>
      </p:sp>
      <p:sp>
        <p:nvSpPr>
          <p:cNvPr id="295" name="Google Shape;295;p31"/>
          <p:cNvSpPr txBox="1"/>
          <p:nvPr/>
        </p:nvSpPr>
        <p:spPr>
          <a:xfrm>
            <a:off x="-329875" y="1892975"/>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01</a:t>
            </a:r>
            <a:endParaRPr sz="3600">
              <a:solidFill>
                <a:srgbClr val="FFAB40"/>
              </a:solidFill>
              <a:latin typeface="Montserrat ExtraBold"/>
              <a:ea typeface="Montserrat ExtraBold"/>
              <a:cs typeface="Montserrat ExtraBold"/>
              <a:sym typeface="Montserrat ExtraBold"/>
            </a:endParaRPr>
          </a:p>
        </p:txBody>
      </p:sp>
      <p:sp>
        <p:nvSpPr>
          <p:cNvPr id="296" name="Google Shape;296;p31"/>
          <p:cNvSpPr txBox="1"/>
          <p:nvPr/>
        </p:nvSpPr>
        <p:spPr>
          <a:xfrm>
            <a:off x="1070597" y="2915450"/>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Realism</a:t>
            </a:r>
            <a:endParaRPr sz="1800">
              <a:solidFill>
                <a:schemeClr val="dk1"/>
              </a:solidFill>
              <a:latin typeface="Montserrat ExtraBold"/>
              <a:ea typeface="Montserrat ExtraBold"/>
              <a:cs typeface="Montserrat ExtraBold"/>
              <a:sym typeface="Montserrat ExtraBold"/>
            </a:endParaRPr>
          </a:p>
        </p:txBody>
      </p:sp>
      <p:sp>
        <p:nvSpPr>
          <p:cNvPr id="297" name="Google Shape;297;p31"/>
          <p:cNvSpPr txBox="1"/>
          <p:nvPr/>
        </p:nvSpPr>
        <p:spPr>
          <a:xfrm>
            <a:off x="1070603" y="4045413"/>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Behaviour</a:t>
            </a:r>
            <a:endParaRPr sz="1800">
              <a:solidFill>
                <a:schemeClr val="dk1"/>
              </a:solidFill>
              <a:latin typeface="Montserrat ExtraBold"/>
              <a:ea typeface="Montserrat ExtraBold"/>
              <a:cs typeface="Montserrat ExtraBold"/>
              <a:sym typeface="Montserrat ExtraBold"/>
            </a:endParaRPr>
          </a:p>
        </p:txBody>
      </p:sp>
      <p:sp>
        <p:nvSpPr>
          <p:cNvPr id="298" name="Google Shape;298;p31"/>
          <p:cNvSpPr txBox="1"/>
          <p:nvPr/>
        </p:nvSpPr>
        <p:spPr>
          <a:xfrm>
            <a:off x="1070597" y="1848138"/>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Knowledge</a:t>
            </a:r>
            <a:endParaRPr sz="1800">
              <a:solidFill>
                <a:schemeClr val="dk1"/>
              </a:solidFill>
              <a:latin typeface="Montserrat ExtraBold"/>
              <a:ea typeface="Montserrat ExtraBold"/>
              <a:cs typeface="Montserrat ExtraBold"/>
              <a:sym typeface="Montserrat ExtraBold"/>
            </a:endParaRPr>
          </a:p>
        </p:txBody>
      </p:sp>
      <p:sp>
        <p:nvSpPr>
          <p:cNvPr id="299" name="Google Shape;299;p31"/>
          <p:cNvSpPr txBox="1"/>
          <p:nvPr/>
        </p:nvSpPr>
        <p:spPr>
          <a:xfrm>
            <a:off x="-329875" y="2943523"/>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02</a:t>
            </a:r>
            <a:endParaRPr sz="3600">
              <a:solidFill>
                <a:srgbClr val="FFAB40"/>
              </a:solidFill>
              <a:latin typeface="Montserrat ExtraBold"/>
              <a:ea typeface="Montserrat ExtraBold"/>
              <a:cs typeface="Montserrat ExtraBold"/>
              <a:sym typeface="Montserrat ExtraBold"/>
            </a:endParaRPr>
          </a:p>
        </p:txBody>
      </p:sp>
      <p:sp>
        <p:nvSpPr>
          <p:cNvPr id="300" name="Google Shape;300;p31"/>
          <p:cNvSpPr txBox="1"/>
          <p:nvPr/>
        </p:nvSpPr>
        <p:spPr>
          <a:xfrm>
            <a:off x="-329875" y="4055694"/>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03</a:t>
            </a:r>
            <a:endParaRPr sz="3600">
              <a:solidFill>
                <a:srgbClr val="FFAB40"/>
              </a:solidFill>
              <a:latin typeface="Montserrat ExtraBold"/>
              <a:ea typeface="Montserrat ExtraBold"/>
              <a:cs typeface="Montserrat ExtraBold"/>
              <a:sym typeface="Montserrat ExtraBold"/>
            </a:endParaRPr>
          </a:p>
        </p:txBody>
      </p:sp>
      <p:cxnSp>
        <p:nvCxnSpPr>
          <p:cNvPr id="301" name="Google Shape;301;p31"/>
          <p:cNvCxnSpPr/>
          <p:nvPr/>
        </p:nvCxnSpPr>
        <p:spPr>
          <a:xfrm>
            <a:off x="461342" y="2424645"/>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302" name="Google Shape;302;p31"/>
          <p:cNvCxnSpPr/>
          <p:nvPr/>
        </p:nvCxnSpPr>
        <p:spPr>
          <a:xfrm>
            <a:off x="461342" y="3475193"/>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303" name="Google Shape;303;p31"/>
          <p:cNvCxnSpPr/>
          <p:nvPr/>
        </p:nvCxnSpPr>
        <p:spPr>
          <a:xfrm>
            <a:off x="461342" y="4587364"/>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304" name="Google Shape;304;p31"/>
          <p:cNvSpPr txBox="1"/>
          <p:nvPr/>
        </p:nvSpPr>
        <p:spPr>
          <a:xfrm>
            <a:off x="2777600" y="3001650"/>
            <a:ext cx="6032700" cy="723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Roboto"/>
              <a:buChar char="●"/>
            </a:pPr>
            <a:r>
              <a:rPr lang="en-GB">
                <a:latin typeface="Roboto"/>
                <a:ea typeface="Roboto"/>
                <a:cs typeface="Roboto"/>
                <a:sym typeface="Roboto"/>
              </a:rPr>
              <a:t>Semi-realistic apple tree models in AR</a:t>
            </a:r>
            <a:endParaRPr>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lang="en-GB">
                <a:latin typeface="Roboto"/>
                <a:ea typeface="Roboto"/>
                <a:cs typeface="Roboto"/>
                <a:sym typeface="Roboto"/>
              </a:rPr>
              <a:t>Linked weather data (rain and temperature) with apple tree growth</a:t>
            </a:r>
            <a:endParaRPr>
              <a:latin typeface="Roboto"/>
              <a:ea typeface="Roboto"/>
              <a:cs typeface="Roboto"/>
              <a:sym typeface="Roboto"/>
            </a:endParaRPr>
          </a:p>
        </p:txBody>
      </p:sp>
      <p:sp>
        <p:nvSpPr>
          <p:cNvPr id="305" name="Google Shape;305;p31"/>
          <p:cNvSpPr txBox="1"/>
          <p:nvPr/>
        </p:nvSpPr>
        <p:spPr>
          <a:xfrm>
            <a:off x="2777600" y="4171725"/>
            <a:ext cx="60327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000"/>
              </a:spcAft>
              <a:buNone/>
            </a:pPr>
            <a:r>
              <a:rPr lang="en-GB">
                <a:latin typeface="Roboto"/>
                <a:ea typeface="Roboto"/>
                <a:cs typeface="Roboto"/>
                <a:sym typeface="Roboto"/>
              </a:rPr>
              <a:t>We intend to measure our behaviour research objective results through a user survey in the future.</a:t>
            </a:r>
            <a:endParaRPr/>
          </a:p>
        </p:txBody>
      </p:sp>
      <p:sp>
        <p:nvSpPr>
          <p:cNvPr id="306" name="Google Shape;306;p31"/>
          <p:cNvSpPr txBox="1"/>
          <p:nvPr/>
        </p:nvSpPr>
        <p:spPr>
          <a:xfrm>
            <a:off x="244700" y="1265125"/>
            <a:ext cx="28929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GB" sz="1800">
                <a:solidFill>
                  <a:schemeClr val="dk1"/>
                </a:solidFill>
                <a:latin typeface="Merriweather"/>
                <a:ea typeface="Merriweather"/>
                <a:cs typeface="Merriweather"/>
                <a:sym typeface="Merriweather"/>
              </a:rPr>
              <a:t>Research Objectives</a:t>
            </a:r>
            <a:endParaRPr b="1" sz="1800">
              <a:solidFill>
                <a:schemeClr val="dk1"/>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3100"/>
              <a:t>Gamification</a:t>
            </a:r>
            <a:endParaRPr sz="3100"/>
          </a:p>
        </p:txBody>
      </p:sp>
      <p:sp>
        <p:nvSpPr>
          <p:cNvPr id="73" name="Google Shape;73;p14"/>
          <p:cNvSpPr txBox="1"/>
          <p:nvPr>
            <p:ph idx="1" type="body"/>
          </p:nvPr>
        </p:nvSpPr>
        <p:spPr>
          <a:xfrm>
            <a:off x="311725" y="1406150"/>
            <a:ext cx="4729500" cy="30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solidFill>
                  <a:srgbClr val="434343"/>
                </a:solidFill>
              </a:rPr>
              <a:t>“The use of game design elements in non-gaming contexts.” </a:t>
            </a:r>
            <a:r>
              <a:rPr baseline="30000" lang="en-GB" sz="1500">
                <a:solidFill>
                  <a:srgbClr val="434343"/>
                </a:solidFill>
              </a:rPr>
              <a:t>1</a:t>
            </a:r>
            <a:endParaRPr baseline="30000" sz="1500">
              <a:solidFill>
                <a:srgbClr val="434343"/>
              </a:solidFill>
            </a:endParaRPr>
          </a:p>
          <a:p>
            <a:pPr indent="-317500" lvl="0" marL="457200" rtl="0" algn="l">
              <a:spcBef>
                <a:spcPts val="1200"/>
              </a:spcBef>
              <a:spcAft>
                <a:spcPts val="0"/>
              </a:spcAft>
              <a:buClr>
                <a:srgbClr val="434343"/>
              </a:buClr>
              <a:buSzPts val="1400"/>
              <a:buChar char="●"/>
            </a:pPr>
            <a:r>
              <a:rPr lang="en-GB" sz="1400">
                <a:solidFill>
                  <a:srgbClr val="434343"/>
                </a:solidFill>
              </a:rPr>
              <a:t>e.g. Points accumulation for using public transport</a:t>
            </a:r>
            <a:endParaRPr sz="1400">
              <a:solidFill>
                <a:srgbClr val="434343"/>
              </a:solidFill>
            </a:endParaRPr>
          </a:p>
          <a:p>
            <a:pPr indent="0" lvl="0" marL="0" rtl="0" algn="l">
              <a:spcBef>
                <a:spcPts val="1200"/>
              </a:spcBef>
              <a:spcAft>
                <a:spcPts val="0"/>
              </a:spcAft>
              <a:buNone/>
            </a:pPr>
            <a:r>
              <a:t/>
            </a:r>
            <a:endParaRPr sz="1500">
              <a:solidFill>
                <a:srgbClr val="434343"/>
              </a:solidFill>
            </a:endParaRPr>
          </a:p>
          <a:p>
            <a:pPr indent="0" lvl="0" marL="0" rtl="0" algn="l">
              <a:spcBef>
                <a:spcPts val="1200"/>
              </a:spcBef>
              <a:spcAft>
                <a:spcPts val="0"/>
              </a:spcAft>
              <a:buNone/>
            </a:pPr>
            <a:r>
              <a:rPr lang="en-GB" sz="1500" u="sng">
                <a:solidFill>
                  <a:srgbClr val="434343"/>
                </a:solidFill>
              </a:rPr>
              <a:t>Project Focus</a:t>
            </a:r>
            <a:endParaRPr sz="1500" u="sng">
              <a:solidFill>
                <a:srgbClr val="434343"/>
              </a:solidFill>
            </a:endParaRPr>
          </a:p>
          <a:p>
            <a:pPr indent="0" lvl="0" marL="0" rtl="0" algn="l">
              <a:spcBef>
                <a:spcPts val="1200"/>
              </a:spcBef>
              <a:spcAft>
                <a:spcPts val="0"/>
              </a:spcAft>
              <a:buNone/>
            </a:pPr>
            <a:r>
              <a:rPr lang="en-GB" sz="1500">
                <a:solidFill>
                  <a:srgbClr val="434343"/>
                </a:solidFill>
              </a:rPr>
              <a:t>S</a:t>
            </a:r>
            <a:r>
              <a:rPr lang="en-GB" sz="1500">
                <a:solidFill>
                  <a:srgbClr val="434343"/>
                </a:solidFill>
              </a:rPr>
              <a:t>preading awareness and empowering people on an individual level</a:t>
            </a:r>
            <a:endParaRPr sz="1500">
              <a:solidFill>
                <a:srgbClr val="434343"/>
              </a:solidFill>
            </a:endParaRPr>
          </a:p>
        </p:txBody>
      </p:sp>
      <p:sp>
        <p:nvSpPr>
          <p:cNvPr id="74" name="Google Shape;74;p14"/>
          <p:cNvSpPr txBox="1"/>
          <p:nvPr/>
        </p:nvSpPr>
        <p:spPr>
          <a:xfrm>
            <a:off x="0" y="4851000"/>
            <a:ext cx="4907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666666"/>
                </a:solidFill>
                <a:latin typeface="Roboto"/>
                <a:ea typeface="Roboto"/>
                <a:cs typeface="Roboto"/>
                <a:sym typeface="Roboto"/>
              </a:rPr>
              <a:t>[1] S. Deterding, R. Khaled, L. Nacke and D. Dixon, "Gamification: Toward a definition", 2011.</a:t>
            </a:r>
            <a:endParaRPr sz="700">
              <a:solidFill>
                <a:srgbClr val="666666"/>
              </a:solidFill>
              <a:latin typeface="Roboto"/>
              <a:ea typeface="Roboto"/>
              <a:cs typeface="Roboto"/>
              <a:sym typeface="Roboto"/>
            </a:endParaRPr>
          </a:p>
        </p:txBody>
      </p:sp>
      <p:pic>
        <p:nvPicPr>
          <p:cNvPr id="75" name="Google Shape;75;p14"/>
          <p:cNvPicPr preferRelativeResize="0"/>
          <p:nvPr/>
        </p:nvPicPr>
        <p:blipFill rotWithShape="1">
          <a:blip r:embed="rId3">
            <a:alphaModFix/>
          </a:blip>
          <a:srcRect b="0" l="0" r="50566" t="0"/>
          <a:stretch/>
        </p:blipFill>
        <p:spPr>
          <a:xfrm>
            <a:off x="5816250" y="1739813"/>
            <a:ext cx="2795525" cy="2428975"/>
          </a:xfrm>
          <a:prstGeom prst="rect">
            <a:avLst/>
          </a:prstGeom>
          <a:noFill/>
          <a:ln>
            <a:noFill/>
          </a:ln>
        </p:spPr>
      </p:pic>
      <p:sp>
        <p:nvSpPr>
          <p:cNvPr id="76" name="Google Shape;76;p14"/>
          <p:cNvSpPr txBox="1"/>
          <p:nvPr/>
        </p:nvSpPr>
        <p:spPr>
          <a:xfrm>
            <a:off x="4820400" y="4743300"/>
            <a:ext cx="432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700">
                <a:solidFill>
                  <a:srgbClr val="666666"/>
                </a:solidFill>
                <a:latin typeface="Roboto"/>
                <a:ea typeface="Roboto"/>
                <a:cs typeface="Roboto"/>
                <a:sym typeface="Roboto"/>
              </a:rPr>
              <a:t>R. Kazhamiakin, A. Marconi, A. Martinelli, M. Pistore and G. Valetto, "A gamification framework for the long-term engagement of smart citizens", 2016 IEEE International Smart Cities Conference (ISC2), 2016. </a:t>
            </a:r>
            <a:endParaRPr sz="700">
              <a:solidFill>
                <a:srgbClr val="666666"/>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2"/>
          <p:cNvSpPr txBox="1"/>
          <p:nvPr/>
        </p:nvSpPr>
        <p:spPr>
          <a:xfrm>
            <a:off x="420450" y="343825"/>
            <a:ext cx="830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800">
                <a:solidFill>
                  <a:schemeClr val="lt1"/>
                </a:solidFill>
                <a:latin typeface="Merriweather"/>
                <a:ea typeface="Merriweather"/>
                <a:cs typeface="Merriweather"/>
                <a:sym typeface="Merriweather"/>
              </a:rPr>
              <a:t>Future Directions</a:t>
            </a:r>
            <a:endParaRPr sz="2800">
              <a:solidFill>
                <a:schemeClr val="lt1"/>
              </a:solidFill>
              <a:latin typeface="Merriweather"/>
              <a:ea typeface="Merriweather"/>
              <a:cs typeface="Merriweather"/>
              <a:sym typeface="Merriweather"/>
            </a:endParaRPr>
          </a:p>
        </p:txBody>
      </p:sp>
      <p:sp>
        <p:nvSpPr>
          <p:cNvPr id="312" name="Google Shape;312;p32"/>
          <p:cNvSpPr txBox="1"/>
          <p:nvPr/>
        </p:nvSpPr>
        <p:spPr>
          <a:xfrm>
            <a:off x="110050" y="1465425"/>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2400">
                <a:solidFill>
                  <a:srgbClr val="FFAB40"/>
                </a:solidFill>
                <a:latin typeface="Montserrat ExtraBold"/>
                <a:ea typeface="Montserrat ExtraBold"/>
                <a:cs typeface="Montserrat ExtraBold"/>
                <a:sym typeface="Montserrat ExtraBold"/>
              </a:rPr>
              <a:t>01</a:t>
            </a:r>
            <a:endParaRPr sz="2400">
              <a:solidFill>
                <a:srgbClr val="FFAB40"/>
              </a:solidFill>
              <a:latin typeface="Montserrat ExtraBold"/>
              <a:ea typeface="Montserrat ExtraBold"/>
              <a:cs typeface="Montserrat ExtraBold"/>
              <a:sym typeface="Montserrat ExtraBold"/>
            </a:endParaRPr>
          </a:p>
        </p:txBody>
      </p:sp>
      <p:sp>
        <p:nvSpPr>
          <p:cNvPr id="313" name="Google Shape;313;p32"/>
          <p:cNvSpPr txBox="1"/>
          <p:nvPr/>
        </p:nvSpPr>
        <p:spPr>
          <a:xfrm>
            <a:off x="6832984" y="2436100"/>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Static Location for the Tree</a:t>
            </a:r>
            <a:endParaRPr sz="1800">
              <a:solidFill>
                <a:srgbClr val="FFFFFF"/>
              </a:solidFill>
              <a:latin typeface="Montserrat ExtraBold"/>
              <a:ea typeface="Montserrat ExtraBold"/>
              <a:cs typeface="Montserrat ExtraBold"/>
              <a:sym typeface="Montserrat ExtraBold"/>
            </a:endParaRPr>
          </a:p>
        </p:txBody>
      </p:sp>
      <p:sp>
        <p:nvSpPr>
          <p:cNvPr id="314" name="Google Shape;314;p32"/>
          <p:cNvSpPr txBox="1"/>
          <p:nvPr/>
        </p:nvSpPr>
        <p:spPr>
          <a:xfrm>
            <a:off x="6861625" y="2979675"/>
            <a:ext cx="2172300" cy="16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Use GPS location data to plant the virtual tree on real soil</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Use location accurate weather data</a:t>
            </a:r>
            <a:endParaRPr>
              <a:solidFill>
                <a:srgbClr val="FFFFFF"/>
              </a:solidFill>
              <a:latin typeface="Montserrat"/>
              <a:ea typeface="Montserrat"/>
              <a:cs typeface="Montserrat"/>
              <a:sym typeface="Montserrat"/>
            </a:endParaRPr>
          </a:p>
        </p:txBody>
      </p:sp>
      <p:sp>
        <p:nvSpPr>
          <p:cNvPr id="315" name="Google Shape;315;p32"/>
          <p:cNvSpPr txBox="1"/>
          <p:nvPr/>
        </p:nvSpPr>
        <p:spPr>
          <a:xfrm>
            <a:off x="2375250" y="2436100"/>
            <a:ext cx="21336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Add More Player Actions</a:t>
            </a:r>
            <a:endParaRPr sz="1800">
              <a:solidFill>
                <a:srgbClr val="FFFFFF"/>
              </a:solidFill>
              <a:latin typeface="Montserrat ExtraBold"/>
              <a:ea typeface="Montserrat ExtraBold"/>
              <a:cs typeface="Montserrat ExtraBold"/>
              <a:sym typeface="Montserrat ExtraBold"/>
            </a:endParaRPr>
          </a:p>
        </p:txBody>
      </p:sp>
      <p:sp>
        <p:nvSpPr>
          <p:cNvPr id="316" name="Google Shape;316;p32"/>
          <p:cNvSpPr txBox="1"/>
          <p:nvPr/>
        </p:nvSpPr>
        <p:spPr>
          <a:xfrm>
            <a:off x="2456550" y="2979675"/>
            <a:ext cx="2067000" cy="16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a:t>
            </a:r>
            <a:r>
              <a:rPr lang="en-GB">
                <a:solidFill>
                  <a:schemeClr val="lt1"/>
                </a:solidFill>
                <a:latin typeface="Montserrat"/>
                <a:ea typeface="Montserrat"/>
                <a:cs typeface="Montserrat"/>
                <a:sym typeface="Montserrat"/>
              </a:rPr>
              <a:t>reventing </a:t>
            </a:r>
            <a:r>
              <a:rPr lang="en-GB">
                <a:solidFill>
                  <a:srgbClr val="FFFFFF"/>
                </a:solidFill>
                <a:latin typeface="Montserrat"/>
                <a:ea typeface="Montserrat"/>
                <a:cs typeface="Montserrat"/>
                <a:sym typeface="Montserrat"/>
              </a:rPr>
              <a:t>and managing apple tree diseases sustainably</a:t>
            </a:r>
            <a:endParaRPr>
              <a:solidFill>
                <a:srgbClr val="FFFFFF"/>
              </a:solidFill>
              <a:latin typeface="Montserrat"/>
              <a:ea typeface="Montserrat"/>
              <a:cs typeface="Montserrat"/>
              <a:sym typeface="Montserrat"/>
            </a:endParaRPr>
          </a:p>
          <a:p>
            <a:pPr indent="-317500" lvl="0" marL="457200" rtl="0" algn="l">
              <a:spcBef>
                <a:spcPts val="100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Pruning</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Pest control</a:t>
            </a:r>
            <a:endParaRPr>
              <a:solidFill>
                <a:srgbClr val="FFFFFF"/>
              </a:solidFill>
              <a:latin typeface="Montserrat"/>
              <a:ea typeface="Montserrat"/>
              <a:cs typeface="Montserrat"/>
              <a:sym typeface="Montserrat"/>
            </a:endParaRPr>
          </a:p>
        </p:txBody>
      </p:sp>
      <p:sp>
        <p:nvSpPr>
          <p:cNvPr id="317" name="Google Shape;317;p32"/>
          <p:cNvSpPr txBox="1"/>
          <p:nvPr/>
        </p:nvSpPr>
        <p:spPr>
          <a:xfrm>
            <a:off x="4611122" y="2436100"/>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Expand Weather Data</a:t>
            </a:r>
            <a:endParaRPr sz="1800">
              <a:solidFill>
                <a:srgbClr val="FFFFFF"/>
              </a:solidFill>
              <a:latin typeface="Montserrat ExtraBold"/>
              <a:ea typeface="Montserrat ExtraBold"/>
              <a:cs typeface="Montserrat ExtraBold"/>
              <a:sym typeface="Montserrat ExtraBold"/>
            </a:endParaRPr>
          </a:p>
        </p:txBody>
      </p:sp>
      <p:sp>
        <p:nvSpPr>
          <p:cNvPr id="318" name="Google Shape;318;p32"/>
          <p:cNvSpPr txBox="1"/>
          <p:nvPr/>
        </p:nvSpPr>
        <p:spPr>
          <a:xfrm>
            <a:off x="4707075" y="2979675"/>
            <a:ext cx="2067000" cy="18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Include more IoT data to model the real environment</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Wind</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Humidity</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Sunshine</a:t>
            </a:r>
            <a:r>
              <a:rPr lang="en-GB">
                <a:solidFill>
                  <a:srgbClr val="FFFFFF"/>
                </a:solidFill>
                <a:latin typeface="Montserrat"/>
                <a:ea typeface="Montserrat"/>
                <a:cs typeface="Montserrat"/>
                <a:sym typeface="Montserrat"/>
              </a:rPr>
              <a:t> hours</a:t>
            </a:r>
            <a:endParaRPr>
              <a:solidFill>
                <a:srgbClr val="FFFFFF"/>
              </a:solidFill>
              <a:latin typeface="Montserrat"/>
              <a:ea typeface="Montserrat"/>
              <a:cs typeface="Montserrat"/>
              <a:sym typeface="Montserrat"/>
            </a:endParaRPr>
          </a:p>
        </p:txBody>
      </p:sp>
      <p:sp>
        <p:nvSpPr>
          <p:cNvPr id="319" name="Google Shape;319;p32"/>
          <p:cNvSpPr txBox="1"/>
          <p:nvPr/>
        </p:nvSpPr>
        <p:spPr>
          <a:xfrm>
            <a:off x="2360563" y="1465425"/>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2400">
                <a:solidFill>
                  <a:srgbClr val="FFAB40"/>
                </a:solidFill>
                <a:latin typeface="Montserrat ExtraBold"/>
                <a:ea typeface="Montserrat ExtraBold"/>
                <a:cs typeface="Montserrat ExtraBold"/>
                <a:sym typeface="Montserrat ExtraBold"/>
              </a:rPr>
              <a:t>02</a:t>
            </a:r>
            <a:endParaRPr sz="2400">
              <a:solidFill>
                <a:srgbClr val="FFAB40"/>
              </a:solidFill>
              <a:latin typeface="Montserrat ExtraBold"/>
              <a:ea typeface="Montserrat ExtraBold"/>
              <a:cs typeface="Montserrat ExtraBold"/>
              <a:sym typeface="Montserrat ExtraBold"/>
            </a:endParaRPr>
          </a:p>
        </p:txBody>
      </p:sp>
      <p:sp>
        <p:nvSpPr>
          <p:cNvPr id="320" name="Google Shape;320;p32"/>
          <p:cNvSpPr txBox="1"/>
          <p:nvPr/>
        </p:nvSpPr>
        <p:spPr>
          <a:xfrm>
            <a:off x="6833000" y="1465425"/>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2400">
                <a:solidFill>
                  <a:srgbClr val="FFAB40"/>
                </a:solidFill>
                <a:latin typeface="Montserrat ExtraBold"/>
                <a:ea typeface="Montserrat ExtraBold"/>
                <a:cs typeface="Montserrat ExtraBold"/>
                <a:sym typeface="Montserrat ExtraBold"/>
              </a:rPr>
              <a:t>04</a:t>
            </a:r>
            <a:endParaRPr sz="2400">
              <a:solidFill>
                <a:srgbClr val="FFAB40"/>
              </a:solidFill>
              <a:latin typeface="Montserrat ExtraBold"/>
              <a:ea typeface="Montserrat ExtraBold"/>
              <a:cs typeface="Montserrat ExtraBold"/>
              <a:sym typeface="Montserrat ExtraBold"/>
            </a:endParaRPr>
          </a:p>
        </p:txBody>
      </p:sp>
      <p:cxnSp>
        <p:nvCxnSpPr>
          <p:cNvPr id="321" name="Google Shape;321;p32"/>
          <p:cNvCxnSpPr/>
          <p:nvPr/>
        </p:nvCxnSpPr>
        <p:spPr>
          <a:xfrm>
            <a:off x="944950" y="2240885"/>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322" name="Google Shape;322;p32"/>
          <p:cNvCxnSpPr/>
          <p:nvPr/>
        </p:nvCxnSpPr>
        <p:spPr>
          <a:xfrm>
            <a:off x="3195463" y="2240885"/>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323" name="Google Shape;323;p32"/>
          <p:cNvCxnSpPr/>
          <p:nvPr/>
        </p:nvCxnSpPr>
        <p:spPr>
          <a:xfrm>
            <a:off x="7667900" y="2240885"/>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324" name="Google Shape;324;p32"/>
          <p:cNvSpPr txBox="1"/>
          <p:nvPr/>
        </p:nvSpPr>
        <p:spPr>
          <a:xfrm>
            <a:off x="110066" y="2436100"/>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Montserrat ExtraBold"/>
                <a:ea typeface="Montserrat ExtraBold"/>
                <a:cs typeface="Montserrat ExtraBold"/>
                <a:sym typeface="Montserrat ExtraBold"/>
              </a:rPr>
              <a:t>Expand Knowledge</a:t>
            </a:r>
            <a:endParaRPr sz="1800">
              <a:solidFill>
                <a:srgbClr val="FFFFFF"/>
              </a:solidFill>
              <a:latin typeface="Montserrat ExtraBold"/>
              <a:ea typeface="Montserrat ExtraBold"/>
              <a:cs typeface="Montserrat ExtraBold"/>
              <a:sym typeface="Montserrat ExtraBold"/>
            </a:endParaRPr>
          </a:p>
        </p:txBody>
      </p:sp>
      <p:sp>
        <p:nvSpPr>
          <p:cNvPr id="325" name="Google Shape;325;p32"/>
          <p:cNvSpPr txBox="1"/>
          <p:nvPr/>
        </p:nvSpPr>
        <p:spPr>
          <a:xfrm>
            <a:off x="237338" y="2960475"/>
            <a:ext cx="2067000" cy="19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Teach users more about </a:t>
            </a:r>
            <a:r>
              <a:rPr lang="en-GB">
                <a:solidFill>
                  <a:srgbClr val="FFFFFF"/>
                </a:solidFill>
                <a:latin typeface="Montserrat"/>
                <a:ea typeface="Montserrat"/>
                <a:cs typeface="Montserrat"/>
                <a:sym typeface="Montserrat"/>
              </a:rPr>
              <a:t>sustainable agriculture</a:t>
            </a:r>
            <a:r>
              <a:rPr lang="en-GB">
                <a:solidFill>
                  <a:srgbClr val="FFFFFF"/>
                </a:solidFill>
                <a:latin typeface="Montserrat"/>
                <a:ea typeface="Montserrat"/>
                <a:cs typeface="Montserrat"/>
                <a:sym typeface="Montserrat"/>
              </a:rPr>
              <a:t>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Over-fertilising</a:t>
            </a:r>
            <a:r>
              <a:rPr lang="en-GB">
                <a:solidFill>
                  <a:srgbClr val="FFFFFF"/>
                </a:solidFill>
                <a:latin typeface="Montserrat"/>
                <a:ea typeface="Montserrat"/>
                <a:cs typeface="Montserrat"/>
                <a:sym typeface="Montserrat"/>
              </a:rPr>
              <a:t>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GB">
                <a:solidFill>
                  <a:srgbClr val="FFFFFF"/>
                </a:solidFill>
                <a:latin typeface="Montserrat"/>
                <a:ea typeface="Montserrat"/>
                <a:cs typeface="Montserrat"/>
                <a:sym typeface="Montserrat"/>
              </a:rPr>
              <a:t>Overuse of pesticides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326" name="Google Shape;326;p32"/>
          <p:cNvSpPr txBox="1"/>
          <p:nvPr/>
        </p:nvSpPr>
        <p:spPr>
          <a:xfrm>
            <a:off x="4611113" y="1465425"/>
            <a:ext cx="2067000" cy="72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2400">
                <a:solidFill>
                  <a:srgbClr val="FFAB40"/>
                </a:solidFill>
                <a:latin typeface="Montserrat ExtraBold"/>
                <a:ea typeface="Montserrat ExtraBold"/>
                <a:cs typeface="Montserrat ExtraBold"/>
                <a:sym typeface="Montserrat ExtraBold"/>
              </a:rPr>
              <a:t>03</a:t>
            </a:r>
            <a:endParaRPr sz="2400">
              <a:solidFill>
                <a:srgbClr val="FFAB40"/>
              </a:solidFill>
              <a:latin typeface="Montserrat ExtraBold"/>
              <a:ea typeface="Montserrat ExtraBold"/>
              <a:cs typeface="Montserrat ExtraBold"/>
              <a:sym typeface="Montserrat ExtraBold"/>
            </a:endParaRPr>
          </a:p>
        </p:txBody>
      </p:sp>
      <p:cxnSp>
        <p:nvCxnSpPr>
          <p:cNvPr id="327" name="Google Shape;327;p32"/>
          <p:cNvCxnSpPr/>
          <p:nvPr/>
        </p:nvCxnSpPr>
        <p:spPr>
          <a:xfrm>
            <a:off x="5446013" y="2240885"/>
            <a:ext cx="3972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328" name="Google Shape;328;p32"/>
          <p:cNvSpPr txBox="1"/>
          <p:nvPr/>
        </p:nvSpPr>
        <p:spPr>
          <a:xfrm>
            <a:off x="3538509" y="959425"/>
            <a:ext cx="2067000" cy="54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GB" sz="1800">
                <a:solidFill>
                  <a:srgbClr val="FFFFFF"/>
                </a:solidFill>
                <a:latin typeface="Merriweather"/>
                <a:ea typeface="Merriweather"/>
                <a:cs typeface="Merriweather"/>
                <a:sym typeface="Merriweather"/>
              </a:rPr>
              <a:t>-&gt; User Study</a:t>
            </a:r>
            <a:endParaRPr b="1" sz="1800">
              <a:solidFill>
                <a:srgbClr val="FFFFFF"/>
              </a:solidFill>
              <a:latin typeface="Merriweather"/>
              <a:ea typeface="Merriweather"/>
              <a:cs typeface="Merriweather"/>
              <a:sym typeface="Merriweath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3"/>
          <p:cNvSpPr txBox="1"/>
          <p:nvPr>
            <p:ph type="title"/>
          </p:nvPr>
        </p:nvSpPr>
        <p:spPr>
          <a:xfrm>
            <a:off x="1928300" y="2132850"/>
            <a:ext cx="3511800" cy="1261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Demo</a:t>
            </a:r>
            <a:endParaRPr/>
          </a:p>
        </p:txBody>
      </p:sp>
      <p:pic>
        <p:nvPicPr>
          <p:cNvPr id="334" name="Google Shape;334;p33"/>
          <p:cNvPicPr preferRelativeResize="0"/>
          <p:nvPr/>
        </p:nvPicPr>
        <p:blipFill>
          <a:blip r:embed="rId3">
            <a:alphaModFix/>
          </a:blip>
          <a:stretch>
            <a:fillRect/>
          </a:stretch>
        </p:blipFill>
        <p:spPr>
          <a:xfrm>
            <a:off x="5571100" y="1749450"/>
            <a:ext cx="1644600" cy="1644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5"/>
          <p:cNvPicPr preferRelativeResize="0"/>
          <p:nvPr/>
        </p:nvPicPr>
        <p:blipFill rotWithShape="1">
          <a:blip r:embed="rId3">
            <a:alphaModFix/>
          </a:blip>
          <a:srcRect b="0" l="3580" r="4853" t="0"/>
          <a:stretch/>
        </p:blipFill>
        <p:spPr>
          <a:xfrm>
            <a:off x="1741150" y="63950"/>
            <a:ext cx="5661725" cy="4234050"/>
          </a:xfrm>
          <a:prstGeom prst="rect">
            <a:avLst/>
          </a:prstGeom>
          <a:noFill/>
          <a:ln>
            <a:noFill/>
          </a:ln>
        </p:spPr>
      </p:pic>
      <p:sp>
        <p:nvSpPr>
          <p:cNvPr id="82" name="Google Shape;82;p15"/>
          <p:cNvSpPr txBox="1"/>
          <p:nvPr/>
        </p:nvSpPr>
        <p:spPr>
          <a:xfrm>
            <a:off x="4153500" y="4743300"/>
            <a:ext cx="49905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700">
                <a:solidFill>
                  <a:srgbClr val="CCCCCC"/>
                </a:solidFill>
                <a:latin typeface="Roboto"/>
                <a:ea typeface="Roboto"/>
                <a:cs typeface="Roboto"/>
                <a:sym typeface="Roboto"/>
              </a:rPr>
              <a:t>T. Ouariachi, M. Olvera-Lobo, J. Gutiérrez-Pérez and E. Maibach, "A framework for climate change engagement through video games", Environmental Education Research, vol. 25, no. 5, pp. 701-716, 2018.</a:t>
            </a:r>
            <a:endParaRPr sz="700">
              <a:solidFill>
                <a:srgbClr val="CCCCCC"/>
              </a:solidFill>
              <a:latin typeface="Roboto"/>
              <a:ea typeface="Roboto"/>
              <a:cs typeface="Roboto"/>
              <a:sym typeface="Roboto"/>
            </a:endParaRPr>
          </a:p>
        </p:txBody>
      </p:sp>
      <p:sp>
        <p:nvSpPr>
          <p:cNvPr id="83" name="Google Shape;83;p15"/>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000"/>
              <a:t>Games Framework</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p:nvPr/>
        </p:nvSpPr>
        <p:spPr>
          <a:xfrm>
            <a:off x="446807" y="1916238"/>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6"/>
          <p:cNvSpPr txBox="1"/>
          <p:nvPr>
            <p:ph type="title"/>
          </p:nvPr>
        </p:nvSpPr>
        <p:spPr>
          <a:xfrm>
            <a:off x="774300" y="332050"/>
            <a:ext cx="7595400" cy="756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3000"/>
              <a:t>Applying the Gamification Framework</a:t>
            </a:r>
            <a:endParaRPr sz="3000"/>
          </a:p>
        </p:txBody>
      </p:sp>
      <p:sp>
        <p:nvSpPr>
          <p:cNvPr id="90" name="Google Shape;90;p16"/>
          <p:cNvSpPr txBox="1"/>
          <p:nvPr/>
        </p:nvSpPr>
        <p:spPr>
          <a:xfrm>
            <a:off x="17513" y="2969073"/>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Credible knowledge </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91" name="Google Shape;91;p16"/>
          <p:cNvSpPr/>
          <p:nvPr/>
        </p:nvSpPr>
        <p:spPr>
          <a:xfrm>
            <a:off x="2188268"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6"/>
          <p:cNvSpPr/>
          <p:nvPr/>
        </p:nvSpPr>
        <p:spPr>
          <a:xfrm>
            <a:off x="588150" y="2155276"/>
            <a:ext cx="654835" cy="533642"/>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6"/>
          <p:cNvSpPr txBox="1"/>
          <p:nvPr/>
        </p:nvSpPr>
        <p:spPr>
          <a:xfrm>
            <a:off x="1821592"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Experiential learning</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p:txBody>
      </p:sp>
      <p:sp>
        <p:nvSpPr>
          <p:cNvPr id="94" name="Google Shape;94;p16"/>
          <p:cNvSpPr txBox="1"/>
          <p:nvPr/>
        </p:nvSpPr>
        <p:spPr>
          <a:xfrm>
            <a:off x="7265987"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Social Interaction</a:t>
            </a:r>
            <a:endParaRPr b="1" sz="1600">
              <a:solidFill>
                <a:srgbClr val="FFFFFF"/>
              </a:solidFill>
              <a:latin typeface="Montserrat"/>
              <a:ea typeface="Montserrat"/>
              <a:cs typeface="Montserrat"/>
              <a:sym typeface="Montserrat"/>
            </a:endParaRPr>
          </a:p>
        </p:txBody>
      </p:sp>
      <p:sp>
        <p:nvSpPr>
          <p:cNvPr id="95" name="Google Shape;95;p16"/>
          <p:cNvSpPr/>
          <p:nvPr/>
        </p:nvSpPr>
        <p:spPr>
          <a:xfrm>
            <a:off x="7695391"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6"/>
          <p:cNvSpPr/>
          <p:nvPr/>
        </p:nvSpPr>
        <p:spPr>
          <a:xfrm>
            <a:off x="5891303" y="1916238"/>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6"/>
          <p:cNvSpPr txBox="1"/>
          <p:nvPr/>
        </p:nvSpPr>
        <p:spPr>
          <a:xfrm>
            <a:off x="5461896" y="2969086"/>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chemeClr val="lt1"/>
                </a:solidFill>
                <a:latin typeface="Montserrat"/>
                <a:ea typeface="Montserrat"/>
                <a:cs typeface="Montserrat"/>
                <a:sym typeface="Montserrat"/>
              </a:rPr>
              <a:t>Rewards driven</a:t>
            </a:r>
            <a:endParaRPr b="1" sz="1600">
              <a:solidFill>
                <a:schemeClr val="lt1"/>
              </a:solidFill>
              <a:latin typeface="Montserrat"/>
              <a:ea typeface="Montserrat"/>
              <a:cs typeface="Montserrat"/>
              <a:sym typeface="Montserrat"/>
            </a:endParaRPr>
          </a:p>
          <a:p>
            <a:pPr indent="0" lvl="0" marL="0" rtl="0" algn="ctr">
              <a:spcBef>
                <a:spcPts val="0"/>
              </a:spcBef>
              <a:spcAft>
                <a:spcPts val="0"/>
              </a:spcAft>
              <a:buNone/>
            </a:pPr>
            <a:r>
              <a:t/>
            </a:r>
            <a:endParaRPr b="1" sz="1600">
              <a:solidFill>
                <a:srgbClr val="FFFFFF"/>
              </a:solidFill>
              <a:latin typeface="Montserrat"/>
              <a:ea typeface="Montserrat"/>
              <a:cs typeface="Montserrat"/>
              <a:sym typeface="Montserrat"/>
            </a:endParaRPr>
          </a:p>
        </p:txBody>
      </p:sp>
      <p:grpSp>
        <p:nvGrpSpPr>
          <p:cNvPr id="98" name="Google Shape;98;p16"/>
          <p:cNvGrpSpPr/>
          <p:nvPr/>
        </p:nvGrpSpPr>
        <p:grpSpPr>
          <a:xfrm>
            <a:off x="6071357" y="2118081"/>
            <a:ext cx="577268" cy="608038"/>
            <a:chOff x="870939" y="1975821"/>
            <a:chExt cx="332375" cy="350071"/>
          </a:xfrm>
        </p:grpSpPr>
        <p:sp>
          <p:nvSpPr>
            <p:cNvPr id="99" name="Google Shape;99;p1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 name="Google Shape;103;p16"/>
          <p:cNvGrpSpPr/>
          <p:nvPr/>
        </p:nvGrpSpPr>
        <p:grpSpPr>
          <a:xfrm>
            <a:off x="7875650" y="2155294"/>
            <a:ext cx="577277" cy="533655"/>
            <a:chOff x="7384751" y="4147984"/>
            <a:chExt cx="380012" cy="351274"/>
          </a:xfrm>
        </p:grpSpPr>
        <p:sp>
          <p:nvSpPr>
            <p:cNvPr id="104" name="Google Shape;104;p16"/>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6"/>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6"/>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6"/>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6"/>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 name="Google Shape;109;p16"/>
          <p:cNvSpPr/>
          <p:nvPr/>
        </p:nvSpPr>
        <p:spPr>
          <a:xfrm>
            <a:off x="4071043" y="1916250"/>
            <a:ext cx="937500" cy="937500"/>
          </a:xfrm>
          <a:prstGeom prst="ellipse">
            <a:avLst/>
          </a:prstGeom>
          <a:solidFill>
            <a:srgbClr val="FFAB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 name="Google Shape;110;p16"/>
          <p:cNvGrpSpPr/>
          <p:nvPr/>
        </p:nvGrpSpPr>
        <p:grpSpPr>
          <a:xfrm>
            <a:off x="4251163" y="2075739"/>
            <a:ext cx="577273" cy="618510"/>
            <a:chOff x="4149138" y="4121151"/>
            <a:chExt cx="344065" cy="368644"/>
          </a:xfrm>
        </p:grpSpPr>
        <p:sp>
          <p:nvSpPr>
            <p:cNvPr id="111" name="Google Shape;111;p1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0016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3" name="Google Shape;123;p16"/>
          <p:cNvSpPr txBox="1"/>
          <p:nvPr/>
        </p:nvSpPr>
        <p:spPr>
          <a:xfrm>
            <a:off x="3641742" y="2969084"/>
            <a:ext cx="1796100" cy="12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Montserrat"/>
                <a:ea typeface="Montserrat"/>
                <a:cs typeface="Montserrat"/>
                <a:sym typeface="Montserrat"/>
              </a:rPr>
              <a:t>Simulating</a:t>
            </a:r>
            <a:endParaRPr b="1" sz="1600">
              <a:solidFill>
                <a:srgbClr val="FFFFFF"/>
              </a:solidFill>
              <a:latin typeface="Montserrat"/>
              <a:ea typeface="Montserrat"/>
              <a:cs typeface="Montserrat"/>
              <a:sym typeface="Montserrat"/>
            </a:endParaRPr>
          </a:p>
        </p:txBody>
      </p:sp>
      <p:sp>
        <p:nvSpPr>
          <p:cNvPr id="124" name="Google Shape;124;p16"/>
          <p:cNvSpPr txBox="1"/>
          <p:nvPr/>
        </p:nvSpPr>
        <p:spPr>
          <a:xfrm>
            <a:off x="-4625" y="4851000"/>
            <a:ext cx="3760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Icons - FlatIcon</a:t>
            </a:r>
            <a:endParaRPr sz="700">
              <a:solidFill>
                <a:srgbClr val="D9D9D9"/>
              </a:solidFill>
              <a:latin typeface="Roboto"/>
              <a:ea typeface="Roboto"/>
              <a:cs typeface="Roboto"/>
              <a:sym typeface="Roboto"/>
            </a:endParaRPr>
          </a:p>
        </p:txBody>
      </p:sp>
      <p:grpSp>
        <p:nvGrpSpPr>
          <p:cNvPr id="125" name="Google Shape;125;p16"/>
          <p:cNvGrpSpPr/>
          <p:nvPr/>
        </p:nvGrpSpPr>
        <p:grpSpPr>
          <a:xfrm>
            <a:off x="2400063" y="2144583"/>
            <a:ext cx="513881" cy="480825"/>
            <a:chOff x="3950316" y="3820307"/>
            <a:chExt cx="369805" cy="353782"/>
          </a:xfrm>
        </p:grpSpPr>
        <p:sp>
          <p:nvSpPr>
            <p:cNvPr id="126" name="Google Shape;126;p1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27" name="Google Shape;127;p1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28" name="Google Shape;128;p1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sp>
          <p:nvSpPr>
            <p:cNvPr id="129" name="Google Shape;129;p1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Review Analysis</a:t>
            </a:r>
            <a:endParaRPr/>
          </a:p>
        </p:txBody>
      </p:sp>
      <p:sp>
        <p:nvSpPr>
          <p:cNvPr id="135" name="Google Shape;135;p17"/>
          <p:cNvSpPr txBox="1"/>
          <p:nvPr>
            <p:ph idx="1" type="body"/>
          </p:nvPr>
        </p:nvSpPr>
        <p:spPr>
          <a:xfrm>
            <a:off x="804775" y="1491125"/>
            <a:ext cx="3472800" cy="33984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1600" u="sng">
                <a:solidFill>
                  <a:srgbClr val="434343"/>
                </a:solidFill>
              </a:rPr>
              <a:t>Points Collection Application</a:t>
            </a:r>
            <a:endParaRPr b="1" sz="1600" u="sng">
              <a:solidFill>
                <a:srgbClr val="434343"/>
              </a:solidFill>
            </a:endParaRPr>
          </a:p>
          <a:p>
            <a:pPr indent="0" lvl="0" marL="0" rtl="0" algn="l">
              <a:spcBef>
                <a:spcPts val="1200"/>
              </a:spcBef>
              <a:spcAft>
                <a:spcPts val="0"/>
              </a:spcAft>
              <a:buNone/>
            </a:pPr>
            <a:r>
              <a:rPr lang="en-GB">
                <a:solidFill>
                  <a:srgbClr val="434343"/>
                </a:solidFill>
              </a:rPr>
              <a:t>Points reward system to encourage sustainable actions</a:t>
            </a:r>
            <a:endParaRPr b="1" sz="1600" u="sng">
              <a:solidFill>
                <a:srgbClr val="434343"/>
              </a:solidFill>
            </a:endParaRPr>
          </a:p>
          <a:p>
            <a:pPr indent="0" lvl="0" marL="0" rtl="0" algn="l">
              <a:spcBef>
                <a:spcPts val="1000"/>
              </a:spcBef>
              <a:spcAft>
                <a:spcPts val="0"/>
              </a:spcAft>
              <a:buNone/>
            </a:pPr>
            <a:r>
              <a:rPr b="1" lang="en-GB" sz="1500">
                <a:solidFill>
                  <a:srgbClr val="434343"/>
                </a:solidFill>
              </a:rPr>
              <a:t>Contains</a:t>
            </a:r>
            <a:endParaRPr b="1" sz="1500">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Reward driven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Social Interaction</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rPr b="1" lang="en-GB" sz="1500">
                <a:solidFill>
                  <a:srgbClr val="434343"/>
                </a:solidFill>
              </a:rPr>
              <a:t>Missing</a:t>
            </a:r>
            <a:endParaRPr b="1" sz="1500">
              <a:solidFill>
                <a:srgbClr val="434343"/>
              </a:solidFill>
            </a:endParaRPr>
          </a:p>
          <a:p>
            <a:pPr indent="-311150" lvl="0" marL="457200" rtl="0" algn="l">
              <a:lnSpc>
                <a:spcPct val="115000"/>
              </a:lnSpc>
              <a:spcBef>
                <a:spcPts val="1200"/>
              </a:spcBef>
              <a:spcAft>
                <a:spcPts val="0"/>
              </a:spcAft>
              <a:buClr>
                <a:srgbClr val="434343"/>
              </a:buClr>
              <a:buSzPts val="1300"/>
              <a:buChar char="●"/>
            </a:pPr>
            <a:r>
              <a:rPr lang="en-GB">
                <a:solidFill>
                  <a:srgbClr val="434343"/>
                </a:solidFill>
              </a:rPr>
              <a:t>Experiential learning</a:t>
            </a:r>
            <a:endParaRPr>
              <a:solidFill>
                <a:srgbClr val="434343"/>
              </a:solidFill>
            </a:endParaRPr>
          </a:p>
          <a:p>
            <a:pPr indent="-311150" lvl="0" marL="457200" rtl="0" algn="l">
              <a:lnSpc>
                <a:spcPct val="115000"/>
              </a:lnSpc>
              <a:spcBef>
                <a:spcPts val="0"/>
              </a:spcBef>
              <a:spcAft>
                <a:spcPts val="0"/>
              </a:spcAft>
              <a:buClr>
                <a:srgbClr val="434343"/>
              </a:buClr>
              <a:buSzPts val="1300"/>
              <a:buChar char="●"/>
            </a:pPr>
            <a:r>
              <a:rPr lang="en-GB">
                <a:solidFill>
                  <a:srgbClr val="434343"/>
                </a:solidFill>
              </a:rPr>
              <a:t>Simulation</a:t>
            </a:r>
            <a:endParaRPr>
              <a:solidFill>
                <a:srgbClr val="434343"/>
              </a:solidFill>
            </a:endParaRPr>
          </a:p>
          <a:p>
            <a:pPr indent="-311150" lvl="0" marL="457200" rtl="0" algn="l">
              <a:lnSpc>
                <a:spcPct val="115000"/>
              </a:lnSpc>
              <a:spcBef>
                <a:spcPts val="0"/>
              </a:spcBef>
              <a:spcAft>
                <a:spcPts val="0"/>
              </a:spcAft>
              <a:buClr>
                <a:srgbClr val="434343"/>
              </a:buClr>
              <a:buSzPts val="1300"/>
              <a:buChar char="●"/>
            </a:pPr>
            <a:r>
              <a:rPr lang="en-GB">
                <a:solidFill>
                  <a:srgbClr val="434343"/>
                </a:solidFill>
              </a:rPr>
              <a:t>Adapting to real world variables</a:t>
            </a:r>
            <a:endParaRPr>
              <a:solidFill>
                <a:srgbClr val="434343"/>
              </a:solidFill>
            </a:endParaRPr>
          </a:p>
        </p:txBody>
      </p:sp>
      <p:sp>
        <p:nvSpPr>
          <p:cNvPr id="136" name="Google Shape;136;p17"/>
          <p:cNvSpPr txBox="1"/>
          <p:nvPr>
            <p:ph idx="1" type="body"/>
          </p:nvPr>
        </p:nvSpPr>
        <p:spPr>
          <a:xfrm>
            <a:off x="5340475" y="1491125"/>
            <a:ext cx="3047700" cy="3398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sz="1600" u="sng">
                <a:solidFill>
                  <a:srgbClr val="434343"/>
                </a:solidFill>
              </a:rPr>
              <a:t>Simulation Game</a:t>
            </a:r>
            <a:endParaRPr b="1" sz="1600" u="sng">
              <a:solidFill>
                <a:srgbClr val="434343"/>
              </a:solidFill>
            </a:endParaRPr>
          </a:p>
          <a:p>
            <a:pPr indent="0" lvl="0" marL="0" rtl="0" algn="l">
              <a:spcBef>
                <a:spcPts val="1200"/>
              </a:spcBef>
              <a:spcAft>
                <a:spcPts val="0"/>
              </a:spcAft>
              <a:buNone/>
            </a:pPr>
            <a:r>
              <a:rPr lang="en-GB">
                <a:solidFill>
                  <a:srgbClr val="434343"/>
                </a:solidFill>
              </a:rPr>
              <a:t>Educate and introduce players to farming in a virtual environment</a:t>
            </a:r>
            <a:endParaRPr b="1" sz="1600" u="sng">
              <a:solidFill>
                <a:srgbClr val="434343"/>
              </a:solidFill>
            </a:endParaRPr>
          </a:p>
          <a:p>
            <a:pPr indent="0" lvl="0" marL="0" rtl="0" algn="l">
              <a:spcBef>
                <a:spcPts val="1000"/>
              </a:spcBef>
              <a:spcAft>
                <a:spcPts val="0"/>
              </a:spcAft>
              <a:buNone/>
            </a:pPr>
            <a:r>
              <a:rPr b="1" lang="en-GB" sz="1500">
                <a:solidFill>
                  <a:srgbClr val="434343"/>
                </a:solidFill>
              </a:rPr>
              <a:t>Contains</a:t>
            </a:r>
            <a:endParaRPr b="1" sz="1500">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Reward driven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Credible Knowledge</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Experiential learning</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rPr b="1" lang="en-GB" sz="1500">
                <a:solidFill>
                  <a:srgbClr val="434343"/>
                </a:solidFill>
              </a:rPr>
              <a:t>Missing</a:t>
            </a:r>
            <a:endParaRPr b="1" sz="1500">
              <a:solidFill>
                <a:srgbClr val="434343"/>
              </a:solidFill>
            </a:endParaRPr>
          </a:p>
          <a:p>
            <a:pPr indent="-311150" lvl="0" marL="457200" rtl="0" algn="l">
              <a:spcBef>
                <a:spcPts val="1200"/>
              </a:spcBef>
              <a:spcAft>
                <a:spcPts val="0"/>
              </a:spcAft>
              <a:buClr>
                <a:srgbClr val="434343"/>
              </a:buClr>
              <a:buSzPts val="1300"/>
              <a:buChar char="●"/>
            </a:pPr>
            <a:r>
              <a:rPr lang="en-GB">
                <a:solidFill>
                  <a:srgbClr val="434343"/>
                </a:solidFill>
              </a:rPr>
              <a:t>Social interaction</a:t>
            </a:r>
            <a:endParaRPr>
              <a:solidFill>
                <a:srgbClr val="434343"/>
              </a:solidFill>
            </a:endParaRPr>
          </a:p>
          <a:p>
            <a:pPr indent="-311150" lvl="0" marL="457200" rtl="0" algn="l">
              <a:spcBef>
                <a:spcPts val="0"/>
              </a:spcBef>
              <a:spcAft>
                <a:spcPts val="0"/>
              </a:spcAft>
              <a:buClr>
                <a:srgbClr val="434343"/>
              </a:buClr>
              <a:buSzPts val="1300"/>
              <a:buChar char="●"/>
            </a:pPr>
            <a:r>
              <a:rPr lang="en-GB">
                <a:solidFill>
                  <a:srgbClr val="434343"/>
                </a:solidFill>
              </a:rPr>
              <a:t>Realism</a:t>
            </a:r>
            <a:endParaRPr>
              <a:solidFill>
                <a:srgbClr val="434343"/>
              </a:solidFill>
            </a:endParaRPr>
          </a:p>
        </p:txBody>
      </p:sp>
      <p:cxnSp>
        <p:nvCxnSpPr>
          <p:cNvPr id="137" name="Google Shape;137;p17"/>
          <p:cNvCxnSpPr/>
          <p:nvPr/>
        </p:nvCxnSpPr>
        <p:spPr>
          <a:xfrm>
            <a:off x="4572000" y="1580525"/>
            <a:ext cx="0" cy="3219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8"/>
          <p:cNvSpPr txBox="1"/>
          <p:nvPr>
            <p:ph type="title"/>
          </p:nvPr>
        </p:nvSpPr>
        <p:spPr>
          <a:xfrm>
            <a:off x="190350" y="475050"/>
            <a:ext cx="8763300" cy="64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911"/>
              <a:t>Research Objectives</a:t>
            </a:r>
            <a:endParaRPr sz="2911"/>
          </a:p>
        </p:txBody>
      </p:sp>
      <p:sp>
        <p:nvSpPr>
          <p:cNvPr id="143" name="Google Shape;143;p18"/>
          <p:cNvSpPr txBox="1"/>
          <p:nvPr>
            <p:ph idx="1" type="body"/>
          </p:nvPr>
        </p:nvSpPr>
        <p:spPr>
          <a:xfrm>
            <a:off x="2777600" y="1410490"/>
            <a:ext cx="6286800" cy="959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GB" sz="1400">
                <a:solidFill>
                  <a:srgbClr val="000000"/>
                </a:solidFill>
              </a:rPr>
              <a:t>Gamification tool for education</a:t>
            </a:r>
            <a:endParaRPr sz="1400">
              <a:solidFill>
                <a:srgbClr val="000000"/>
              </a:solidFill>
            </a:endParaRPr>
          </a:p>
          <a:p>
            <a:pPr indent="0" lvl="0" marL="0" rtl="0" algn="l">
              <a:lnSpc>
                <a:spcPct val="150000"/>
              </a:lnSpc>
              <a:spcBef>
                <a:spcPts val="1000"/>
              </a:spcBef>
              <a:spcAft>
                <a:spcPts val="1000"/>
              </a:spcAft>
              <a:buNone/>
            </a:pPr>
            <a:r>
              <a:rPr lang="en-GB" sz="1400">
                <a:solidFill>
                  <a:srgbClr val="000000"/>
                </a:solidFill>
              </a:rPr>
              <a:t>Use</a:t>
            </a:r>
            <a:r>
              <a:rPr lang="en-GB" sz="1400">
                <a:solidFill>
                  <a:srgbClr val="000000"/>
                </a:solidFill>
              </a:rPr>
              <a:t> gamification to inform users about sustainable agricultural practices</a:t>
            </a:r>
            <a:endParaRPr sz="1400">
              <a:solidFill>
                <a:srgbClr val="000000"/>
              </a:solidFill>
            </a:endParaRPr>
          </a:p>
        </p:txBody>
      </p:sp>
      <p:sp>
        <p:nvSpPr>
          <p:cNvPr id="144" name="Google Shape;144;p18"/>
          <p:cNvSpPr txBox="1"/>
          <p:nvPr/>
        </p:nvSpPr>
        <p:spPr>
          <a:xfrm>
            <a:off x="-329875" y="1568900"/>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01</a:t>
            </a:r>
            <a:endParaRPr sz="3600">
              <a:solidFill>
                <a:srgbClr val="FFAB40"/>
              </a:solidFill>
              <a:latin typeface="Montserrat ExtraBold"/>
              <a:ea typeface="Montserrat ExtraBold"/>
              <a:cs typeface="Montserrat ExtraBold"/>
              <a:sym typeface="Montserrat ExtraBold"/>
            </a:endParaRPr>
          </a:p>
        </p:txBody>
      </p:sp>
      <p:sp>
        <p:nvSpPr>
          <p:cNvPr id="145" name="Google Shape;145;p18"/>
          <p:cNvSpPr txBox="1"/>
          <p:nvPr/>
        </p:nvSpPr>
        <p:spPr>
          <a:xfrm>
            <a:off x="1070597" y="2868550"/>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Realism</a:t>
            </a:r>
            <a:endParaRPr sz="1800">
              <a:solidFill>
                <a:schemeClr val="dk1"/>
              </a:solidFill>
              <a:latin typeface="Montserrat ExtraBold"/>
              <a:ea typeface="Montserrat ExtraBold"/>
              <a:cs typeface="Montserrat ExtraBold"/>
              <a:sym typeface="Montserrat ExtraBold"/>
            </a:endParaRPr>
          </a:p>
        </p:txBody>
      </p:sp>
      <p:sp>
        <p:nvSpPr>
          <p:cNvPr id="146" name="Google Shape;146;p18"/>
          <p:cNvSpPr txBox="1"/>
          <p:nvPr/>
        </p:nvSpPr>
        <p:spPr>
          <a:xfrm>
            <a:off x="1070603" y="4159488"/>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Behaviour</a:t>
            </a:r>
            <a:endParaRPr sz="1800">
              <a:solidFill>
                <a:schemeClr val="dk1"/>
              </a:solidFill>
              <a:latin typeface="Montserrat ExtraBold"/>
              <a:ea typeface="Montserrat ExtraBold"/>
              <a:cs typeface="Montserrat ExtraBold"/>
              <a:sym typeface="Montserrat ExtraBold"/>
            </a:endParaRPr>
          </a:p>
        </p:txBody>
      </p:sp>
      <p:sp>
        <p:nvSpPr>
          <p:cNvPr id="147" name="Google Shape;147;p18"/>
          <p:cNvSpPr txBox="1"/>
          <p:nvPr/>
        </p:nvSpPr>
        <p:spPr>
          <a:xfrm>
            <a:off x="1070597" y="1524063"/>
            <a:ext cx="2067000" cy="54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Montserrat ExtraBold"/>
                <a:ea typeface="Montserrat ExtraBold"/>
                <a:cs typeface="Montserrat ExtraBold"/>
                <a:sym typeface="Montserrat ExtraBold"/>
              </a:rPr>
              <a:t>K</a:t>
            </a:r>
            <a:r>
              <a:rPr lang="en-GB" sz="1800">
                <a:solidFill>
                  <a:schemeClr val="dk1"/>
                </a:solidFill>
                <a:latin typeface="Montserrat ExtraBold"/>
                <a:ea typeface="Montserrat ExtraBold"/>
                <a:cs typeface="Montserrat ExtraBold"/>
                <a:sym typeface="Montserrat ExtraBold"/>
              </a:rPr>
              <a:t>nowledge</a:t>
            </a:r>
            <a:endParaRPr sz="1800">
              <a:solidFill>
                <a:schemeClr val="dk1"/>
              </a:solidFill>
              <a:latin typeface="Montserrat ExtraBold"/>
              <a:ea typeface="Montserrat ExtraBold"/>
              <a:cs typeface="Montserrat ExtraBold"/>
              <a:sym typeface="Montserrat ExtraBold"/>
            </a:endParaRPr>
          </a:p>
        </p:txBody>
      </p:sp>
      <p:sp>
        <p:nvSpPr>
          <p:cNvPr id="148" name="Google Shape;148;p18"/>
          <p:cNvSpPr txBox="1"/>
          <p:nvPr/>
        </p:nvSpPr>
        <p:spPr>
          <a:xfrm>
            <a:off x="-329875" y="2896623"/>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02</a:t>
            </a:r>
            <a:endParaRPr sz="3600">
              <a:solidFill>
                <a:srgbClr val="FFAB40"/>
              </a:solidFill>
              <a:latin typeface="Montserrat ExtraBold"/>
              <a:ea typeface="Montserrat ExtraBold"/>
              <a:cs typeface="Montserrat ExtraBold"/>
              <a:sym typeface="Montserrat ExtraBold"/>
            </a:endParaRPr>
          </a:p>
        </p:txBody>
      </p:sp>
      <p:sp>
        <p:nvSpPr>
          <p:cNvPr id="149" name="Google Shape;149;p18"/>
          <p:cNvSpPr txBox="1"/>
          <p:nvPr/>
        </p:nvSpPr>
        <p:spPr>
          <a:xfrm>
            <a:off x="-329875" y="4169769"/>
            <a:ext cx="1834500" cy="64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FFAB40"/>
                </a:solidFill>
                <a:latin typeface="Montserrat ExtraBold"/>
                <a:ea typeface="Montserrat ExtraBold"/>
                <a:cs typeface="Montserrat ExtraBold"/>
                <a:sym typeface="Montserrat ExtraBold"/>
              </a:rPr>
              <a:t>03</a:t>
            </a:r>
            <a:endParaRPr sz="3600">
              <a:solidFill>
                <a:srgbClr val="FFAB40"/>
              </a:solidFill>
              <a:latin typeface="Montserrat ExtraBold"/>
              <a:ea typeface="Montserrat ExtraBold"/>
              <a:cs typeface="Montserrat ExtraBold"/>
              <a:sym typeface="Montserrat ExtraBold"/>
            </a:endParaRPr>
          </a:p>
        </p:txBody>
      </p:sp>
      <p:cxnSp>
        <p:nvCxnSpPr>
          <p:cNvPr id="150" name="Google Shape;150;p18"/>
          <p:cNvCxnSpPr/>
          <p:nvPr/>
        </p:nvCxnSpPr>
        <p:spPr>
          <a:xfrm>
            <a:off x="461342" y="2100570"/>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151" name="Google Shape;151;p18"/>
          <p:cNvCxnSpPr/>
          <p:nvPr/>
        </p:nvCxnSpPr>
        <p:spPr>
          <a:xfrm>
            <a:off x="461342" y="3428293"/>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cxnSp>
        <p:nvCxnSpPr>
          <p:cNvPr id="152" name="Google Shape;152;p18"/>
          <p:cNvCxnSpPr/>
          <p:nvPr/>
        </p:nvCxnSpPr>
        <p:spPr>
          <a:xfrm>
            <a:off x="461342" y="4701439"/>
            <a:ext cx="352500" cy="0"/>
          </a:xfrm>
          <a:prstGeom prst="straightConnector1">
            <a:avLst/>
          </a:prstGeom>
          <a:noFill/>
          <a:ln cap="flat" cmpd="sng" w="9525">
            <a:solidFill>
              <a:srgbClr val="FFAB40"/>
            </a:solidFill>
            <a:prstDash val="solid"/>
            <a:round/>
            <a:headEnd len="sm" w="sm" type="none"/>
            <a:tailEnd len="sm" w="sm" type="none"/>
          </a:ln>
          <a:effectLst>
            <a:outerShdw blurRad="57150" rotWithShape="0" algn="bl" dir="5400000" dist="19050">
              <a:srgbClr val="FFFFFF">
                <a:alpha val="49800"/>
              </a:srgbClr>
            </a:outerShdw>
          </a:effectLst>
        </p:spPr>
      </p:cxnSp>
      <p:sp>
        <p:nvSpPr>
          <p:cNvPr id="153" name="Google Shape;153;p18"/>
          <p:cNvSpPr txBox="1"/>
          <p:nvPr/>
        </p:nvSpPr>
        <p:spPr>
          <a:xfrm>
            <a:off x="2777600" y="2767288"/>
            <a:ext cx="6032700" cy="85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a:latin typeface="Roboto"/>
                <a:ea typeface="Roboto"/>
                <a:cs typeface="Roboto"/>
                <a:sym typeface="Roboto"/>
              </a:rPr>
              <a:t>Create realistic learning environment</a:t>
            </a:r>
            <a:endParaRPr>
              <a:latin typeface="Roboto"/>
              <a:ea typeface="Roboto"/>
              <a:cs typeface="Roboto"/>
              <a:sym typeface="Roboto"/>
            </a:endParaRPr>
          </a:p>
          <a:p>
            <a:pPr indent="0" lvl="0" marL="0" rtl="0" algn="l">
              <a:lnSpc>
                <a:spcPct val="150000"/>
              </a:lnSpc>
              <a:spcBef>
                <a:spcPts val="1000"/>
              </a:spcBef>
              <a:spcAft>
                <a:spcPts val="1000"/>
              </a:spcAft>
              <a:buNone/>
            </a:pPr>
            <a:r>
              <a:rPr lang="en-GB">
                <a:latin typeface="Roboto"/>
                <a:ea typeface="Roboto"/>
                <a:cs typeface="Roboto"/>
                <a:sym typeface="Roboto"/>
              </a:rPr>
              <a:t>Present concepts with a definite link to reality</a:t>
            </a:r>
            <a:endParaRPr>
              <a:latin typeface="Roboto"/>
              <a:ea typeface="Roboto"/>
              <a:cs typeface="Roboto"/>
              <a:sym typeface="Roboto"/>
            </a:endParaRPr>
          </a:p>
        </p:txBody>
      </p:sp>
      <p:sp>
        <p:nvSpPr>
          <p:cNvPr id="154" name="Google Shape;154;p18"/>
          <p:cNvSpPr txBox="1"/>
          <p:nvPr/>
        </p:nvSpPr>
        <p:spPr>
          <a:xfrm>
            <a:off x="2777600" y="4285800"/>
            <a:ext cx="60327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000"/>
              </a:spcAft>
              <a:buNone/>
            </a:pPr>
            <a:r>
              <a:rPr lang="en-GB">
                <a:latin typeface="Roboto"/>
                <a:ea typeface="Roboto"/>
                <a:cs typeface="Roboto"/>
                <a:sym typeface="Roboto"/>
              </a:rPr>
              <a:t>Include transferable sustainability practices such as saving water</a:t>
            </a:r>
            <a:endParaRPr/>
          </a:p>
        </p:txBody>
      </p:sp>
      <p:cxnSp>
        <p:nvCxnSpPr>
          <p:cNvPr id="155" name="Google Shape;155;p18"/>
          <p:cNvCxnSpPr/>
          <p:nvPr/>
        </p:nvCxnSpPr>
        <p:spPr>
          <a:xfrm>
            <a:off x="329250" y="3922250"/>
            <a:ext cx="8485500" cy="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18"/>
          <p:cNvCxnSpPr/>
          <p:nvPr/>
        </p:nvCxnSpPr>
        <p:spPr>
          <a:xfrm>
            <a:off x="329250" y="2571750"/>
            <a:ext cx="84855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type="title"/>
          </p:nvPr>
        </p:nvSpPr>
        <p:spPr>
          <a:xfrm>
            <a:off x="311725" y="500925"/>
            <a:ext cx="37065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Research Intent</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GB" sz="2300"/>
              <a:t>Augmented Reality (AR) Based Game for Sustainable Agriculture</a:t>
            </a:r>
            <a:endParaRPr sz="2300"/>
          </a:p>
        </p:txBody>
      </p:sp>
      <p:pic>
        <p:nvPicPr>
          <p:cNvPr id="162" name="Google Shape;162;p19"/>
          <p:cNvPicPr preferRelativeResize="0"/>
          <p:nvPr/>
        </p:nvPicPr>
        <p:blipFill rotWithShape="1">
          <a:blip r:embed="rId3">
            <a:alphaModFix/>
          </a:blip>
          <a:srcRect b="0" l="24478" r="26535" t="0"/>
          <a:stretch/>
        </p:blipFill>
        <p:spPr>
          <a:xfrm>
            <a:off x="5043775" y="-21525"/>
            <a:ext cx="3359475"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txBox="1"/>
          <p:nvPr>
            <p:ph type="title"/>
          </p:nvPr>
        </p:nvSpPr>
        <p:spPr>
          <a:xfrm>
            <a:off x="311725" y="922738"/>
            <a:ext cx="3127500" cy="1829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Technical</a:t>
            </a:r>
            <a:endParaRPr/>
          </a:p>
          <a:p>
            <a:pPr indent="0" lvl="0" marL="0" rtl="0" algn="ctr">
              <a:spcBef>
                <a:spcPts val="0"/>
              </a:spcBef>
              <a:spcAft>
                <a:spcPts val="0"/>
              </a:spcAft>
              <a:buNone/>
            </a:pPr>
            <a:r>
              <a:rPr lang="en-GB"/>
              <a:t>Stack</a:t>
            </a:r>
            <a:endParaRPr/>
          </a:p>
        </p:txBody>
      </p:sp>
      <p:sp>
        <p:nvSpPr>
          <p:cNvPr id="168" name="Google Shape;168;p20"/>
          <p:cNvSpPr txBox="1"/>
          <p:nvPr/>
        </p:nvSpPr>
        <p:spPr>
          <a:xfrm>
            <a:off x="4282900" y="500925"/>
            <a:ext cx="4467300" cy="409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700">
              <a:latin typeface="Roboto"/>
              <a:ea typeface="Roboto"/>
              <a:cs typeface="Roboto"/>
              <a:sym typeface="Roboto"/>
            </a:endParaRPr>
          </a:p>
          <a:p>
            <a:pPr indent="-336550" lvl="0" marL="457200" rtl="0" algn="l">
              <a:lnSpc>
                <a:spcPct val="150000"/>
              </a:lnSpc>
              <a:spcBef>
                <a:spcPts val="1000"/>
              </a:spcBef>
              <a:spcAft>
                <a:spcPts val="0"/>
              </a:spcAft>
              <a:buSzPts val="1700"/>
              <a:buFont typeface="Roboto"/>
              <a:buChar char="●"/>
            </a:pPr>
            <a:r>
              <a:rPr lang="en-GB" sz="1700">
                <a:latin typeface="Roboto"/>
                <a:ea typeface="Roboto"/>
                <a:cs typeface="Roboto"/>
                <a:sym typeface="Roboto"/>
              </a:rPr>
              <a:t>Unity - Game development software</a:t>
            </a:r>
            <a:endParaRPr sz="1700">
              <a:latin typeface="Roboto"/>
              <a:ea typeface="Roboto"/>
              <a:cs typeface="Roboto"/>
              <a:sym typeface="Roboto"/>
            </a:endParaRPr>
          </a:p>
          <a:p>
            <a:pPr indent="-336550" lvl="1" marL="914400" rtl="0" algn="l">
              <a:lnSpc>
                <a:spcPct val="150000"/>
              </a:lnSpc>
              <a:spcBef>
                <a:spcPts val="1000"/>
              </a:spcBef>
              <a:spcAft>
                <a:spcPts val="0"/>
              </a:spcAft>
              <a:buSzPts val="1700"/>
              <a:buFont typeface="Roboto"/>
              <a:buChar char="○"/>
            </a:pPr>
            <a:r>
              <a:rPr lang="en-GB" sz="1700">
                <a:latin typeface="Roboto"/>
                <a:ea typeface="Roboto"/>
                <a:cs typeface="Roboto"/>
                <a:sym typeface="Roboto"/>
              </a:rPr>
              <a:t>AR foundation </a:t>
            </a:r>
            <a:endParaRPr sz="1700">
              <a:latin typeface="Roboto"/>
              <a:ea typeface="Roboto"/>
              <a:cs typeface="Roboto"/>
              <a:sym typeface="Roboto"/>
            </a:endParaRPr>
          </a:p>
          <a:p>
            <a:pPr indent="-336550" lvl="1" marL="914400" rtl="0" algn="l">
              <a:lnSpc>
                <a:spcPct val="150000"/>
              </a:lnSpc>
              <a:spcBef>
                <a:spcPts val="1000"/>
              </a:spcBef>
              <a:spcAft>
                <a:spcPts val="0"/>
              </a:spcAft>
              <a:buSzPts val="1700"/>
              <a:buFont typeface="Roboto"/>
              <a:buChar char="○"/>
            </a:pPr>
            <a:r>
              <a:rPr lang="en-GB" sz="1700">
                <a:latin typeface="Roboto"/>
                <a:ea typeface="Roboto"/>
                <a:cs typeface="Roboto"/>
                <a:sym typeface="Roboto"/>
              </a:rPr>
              <a:t>AR core</a:t>
            </a:r>
            <a:endParaRPr sz="1700">
              <a:latin typeface="Roboto"/>
              <a:ea typeface="Roboto"/>
              <a:cs typeface="Roboto"/>
              <a:sym typeface="Roboto"/>
            </a:endParaRPr>
          </a:p>
          <a:p>
            <a:pPr indent="-336550" lvl="1" marL="914400" rtl="0" algn="l">
              <a:lnSpc>
                <a:spcPct val="150000"/>
              </a:lnSpc>
              <a:spcBef>
                <a:spcPts val="1000"/>
              </a:spcBef>
              <a:spcAft>
                <a:spcPts val="0"/>
              </a:spcAft>
              <a:buSzPts val="1700"/>
              <a:buFont typeface="Roboto"/>
              <a:buChar char="○"/>
            </a:pPr>
            <a:r>
              <a:rPr lang="en-GB" sz="1700">
                <a:latin typeface="Roboto"/>
                <a:ea typeface="Roboto"/>
                <a:cs typeface="Roboto"/>
                <a:sym typeface="Roboto"/>
              </a:rPr>
              <a:t>C#</a:t>
            </a:r>
            <a:endParaRPr sz="1700">
              <a:latin typeface="Roboto"/>
              <a:ea typeface="Roboto"/>
              <a:cs typeface="Roboto"/>
              <a:sym typeface="Roboto"/>
            </a:endParaRPr>
          </a:p>
          <a:p>
            <a:pPr indent="0" lvl="0" marL="0" rtl="0" algn="l">
              <a:lnSpc>
                <a:spcPct val="150000"/>
              </a:lnSpc>
              <a:spcBef>
                <a:spcPts val="1000"/>
              </a:spcBef>
              <a:spcAft>
                <a:spcPts val="0"/>
              </a:spcAft>
              <a:buNone/>
            </a:pPr>
            <a:r>
              <a:t/>
            </a:r>
            <a:endParaRPr sz="1700">
              <a:latin typeface="Roboto"/>
              <a:ea typeface="Roboto"/>
              <a:cs typeface="Roboto"/>
              <a:sym typeface="Roboto"/>
            </a:endParaRPr>
          </a:p>
          <a:p>
            <a:pPr indent="-336550" lvl="0" marL="457200" rtl="0" algn="l">
              <a:lnSpc>
                <a:spcPct val="150000"/>
              </a:lnSpc>
              <a:spcBef>
                <a:spcPts val="1000"/>
              </a:spcBef>
              <a:spcAft>
                <a:spcPts val="0"/>
              </a:spcAft>
              <a:buSzPts val="1700"/>
              <a:buFont typeface="Roboto"/>
              <a:buChar char="●"/>
            </a:pPr>
            <a:r>
              <a:rPr lang="en-GB" sz="1700">
                <a:latin typeface="Roboto"/>
                <a:ea typeface="Roboto"/>
                <a:cs typeface="Roboto"/>
                <a:sym typeface="Roboto"/>
              </a:rPr>
              <a:t>Implementation for Android devices</a:t>
            </a:r>
            <a:endParaRPr sz="1700">
              <a:latin typeface="Roboto"/>
              <a:ea typeface="Roboto"/>
              <a:cs typeface="Roboto"/>
              <a:sym typeface="Roboto"/>
            </a:endParaRPr>
          </a:p>
          <a:p>
            <a:pPr indent="0" lvl="0" marL="0" rtl="0" algn="l">
              <a:lnSpc>
                <a:spcPct val="150000"/>
              </a:lnSpc>
              <a:spcBef>
                <a:spcPts val="1000"/>
              </a:spcBef>
              <a:spcAft>
                <a:spcPts val="1000"/>
              </a:spcAft>
              <a:buNone/>
            </a:pPr>
            <a:r>
              <a:t/>
            </a:r>
            <a:endParaRPr sz="1700">
              <a:latin typeface="Roboto"/>
              <a:ea typeface="Roboto"/>
              <a:cs typeface="Roboto"/>
              <a:sym typeface="Roboto"/>
            </a:endParaRPr>
          </a:p>
        </p:txBody>
      </p:sp>
      <p:sp>
        <p:nvSpPr>
          <p:cNvPr id="169" name="Google Shape;169;p20"/>
          <p:cNvSpPr txBox="1"/>
          <p:nvPr/>
        </p:nvSpPr>
        <p:spPr>
          <a:xfrm>
            <a:off x="-4625" y="4851000"/>
            <a:ext cx="3760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D9D9D9"/>
                </a:solidFill>
                <a:latin typeface="Roboto"/>
                <a:ea typeface="Roboto"/>
                <a:cs typeface="Roboto"/>
                <a:sym typeface="Roboto"/>
              </a:rPr>
              <a:t>Icon - FlatIcon</a:t>
            </a:r>
            <a:endParaRPr sz="700">
              <a:solidFill>
                <a:srgbClr val="D9D9D9"/>
              </a:solidFill>
              <a:latin typeface="Roboto"/>
              <a:ea typeface="Roboto"/>
              <a:cs typeface="Roboto"/>
              <a:sym typeface="Roboto"/>
            </a:endParaRPr>
          </a:p>
        </p:txBody>
      </p:sp>
      <p:grpSp>
        <p:nvGrpSpPr>
          <p:cNvPr id="170" name="Google Shape;170;p20"/>
          <p:cNvGrpSpPr/>
          <p:nvPr/>
        </p:nvGrpSpPr>
        <p:grpSpPr>
          <a:xfrm>
            <a:off x="1613889" y="2540451"/>
            <a:ext cx="523170" cy="906212"/>
            <a:chOff x="2656082" y="2287427"/>
            <a:chExt cx="207582" cy="359594"/>
          </a:xfrm>
        </p:grpSpPr>
        <p:sp>
          <p:nvSpPr>
            <p:cNvPr id="171" name="Google Shape;171;p2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1"/>
          <p:cNvSpPr txBox="1"/>
          <p:nvPr>
            <p:ph idx="1" type="body"/>
          </p:nvPr>
        </p:nvSpPr>
        <p:spPr>
          <a:xfrm>
            <a:off x="4632750" y="858950"/>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600" u="sng">
                <a:solidFill>
                  <a:schemeClr val="dk1"/>
                </a:solidFill>
              </a:rPr>
              <a:t>Research</a:t>
            </a:r>
            <a:endParaRPr b="1" sz="1600" u="sng">
              <a:solidFill>
                <a:schemeClr val="dk1"/>
              </a:solidFill>
            </a:endParaRPr>
          </a:p>
          <a:p>
            <a:pPr indent="-330200" lvl="0" marL="457200" rtl="0" algn="l">
              <a:spcBef>
                <a:spcPts val="1200"/>
              </a:spcBef>
              <a:spcAft>
                <a:spcPts val="0"/>
              </a:spcAft>
              <a:buClr>
                <a:schemeClr val="dk1"/>
              </a:buClr>
              <a:buSzPts val="1600"/>
              <a:buChar char="●"/>
            </a:pPr>
            <a:r>
              <a:rPr lang="en-GB" sz="1600">
                <a:solidFill>
                  <a:schemeClr val="dk1"/>
                </a:solidFill>
              </a:rPr>
              <a:t>6 stages of growth</a:t>
            </a:r>
            <a:endParaRPr sz="1600">
              <a:solidFill>
                <a:schemeClr val="dk1"/>
              </a:solidFill>
            </a:endParaRPr>
          </a:p>
          <a:p>
            <a:pPr indent="0" lvl="0" marL="457200" rtl="0" algn="l">
              <a:spcBef>
                <a:spcPts val="1200"/>
              </a:spcBef>
              <a:spcAft>
                <a:spcPts val="0"/>
              </a:spcAft>
              <a:buNone/>
            </a:pPr>
            <a:r>
              <a:t/>
            </a:r>
            <a:endParaRPr sz="1600">
              <a:solidFill>
                <a:schemeClr val="dk1"/>
              </a:solidFill>
            </a:endParaRPr>
          </a:p>
          <a:p>
            <a:pPr indent="-330200" lvl="0" marL="457200" rtl="0" algn="l">
              <a:spcBef>
                <a:spcPts val="1200"/>
              </a:spcBef>
              <a:spcAft>
                <a:spcPts val="0"/>
              </a:spcAft>
              <a:buClr>
                <a:schemeClr val="dk1"/>
              </a:buClr>
              <a:buSzPts val="1600"/>
              <a:buChar char="●"/>
            </a:pPr>
            <a:r>
              <a:rPr lang="en-GB" sz="1600">
                <a:solidFill>
                  <a:schemeClr val="dk1"/>
                </a:solidFill>
              </a:rPr>
              <a:t>Total growth cycle: 7 years</a:t>
            </a:r>
            <a:endParaRPr sz="1600">
              <a:solidFill>
                <a:schemeClr val="dk1"/>
              </a:solidFill>
            </a:endParaRPr>
          </a:p>
          <a:p>
            <a:pPr indent="0" lvl="0" marL="457200" rtl="0" algn="l">
              <a:spcBef>
                <a:spcPts val="1200"/>
              </a:spcBef>
              <a:spcAft>
                <a:spcPts val="0"/>
              </a:spcAft>
              <a:buNone/>
            </a:pPr>
            <a:r>
              <a:t/>
            </a:r>
            <a:endParaRPr sz="1600">
              <a:solidFill>
                <a:schemeClr val="dk1"/>
              </a:solidFill>
            </a:endParaRPr>
          </a:p>
          <a:p>
            <a:pPr indent="0" lvl="0" marL="0" rtl="0" algn="l">
              <a:spcBef>
                <a:spcPts val="1200"/>
              </a:spcBef>
              <a:spcAft>
                <a:spcPts val="0"/>
              </a:spcAft>
              <a:buNone/>
            </a:pPr>
            <a:r>
              <a:rPr b="1" lang="en-GB" sz="1600" u="sng">
                <a:solidFill>
                  <a:schemeClr val="dk1"/>
                </a:solidFill>
              </a:rPr>
              <a:t>Growth cycle changes </a:t>
            </a:r>
            <a:endParaRPr b="1" sz="1600" u="sng">
              <a:solidFill>
                <a:schemeClr val="dk1"/>
              </a:solidFill>
            </a:endParaRPr>
          </a:p>
          <a:p>
            <a:pPr indent="-330200" lvl="0" marL="457200" rtl="0" algn="l">
              <a:spcBef>
                <a:spcPts val="1200"/>
              </a:spcBef>
              <a:spcAft>
                <a:spcPts val="0"/>
              </a:spcAft>
              <a:buClr>
                <a:schemeClr val="dk1"/>
              </a:buClr>
              <a:buSzPts val="1600"/>
              <a:buChar char="●"/>
            </a:pPr>
            <a:r>
              <a:rPr lang="en-GB" sz="1600">
                <a:solidFill>
                  <a:schemeClr val="dk1"/>
                </a:solidFill>
              </a:rPr>
              <a:t>Total growth cycle: 100 days</a:t>
            </a:r>
            <a:endParaRPr sz="1600"/>
          </a:p>
        </p:txBody>
      </p:sp>
      <p:sp>
        <p:nvSpPr>
          <p:cNvPr id="180" name="Google Shape;180;p21"/>
          <p:cNvSpPr txBox="1"/>
          <p:nvPr/>
        </p:nvSpPr>
        <p:spPr>
          <a:xfrm>
            <a:off x="0" y="0"/>
            <a:ext cx="3000000" cy="145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300">
                <a:solidFill>
                  <a:schemeClr val="dk1"/>
                </a:solidFill>
                <a:latin typeface="Roboto"/>
                <a:ea typeface="Roboto"/>
                <a:cs typeface="Roboto"/>
                <a:sym typeface="Roboto"/>
              </a:rPr>
              <a:t>Research</a:t>
            </a:r>
            <a:endParaRPr b="1" sz="1300">
              <a:solidFill>
                <a:schemeClr val="dk1"/>
              </a:solidFill>
              <a:latin typeface="Roboto"/>
              <a:ea typeface="Roboto"/>
              <a:cs typeface="Roboto"/>
              <a:sym typeface="Roboto"/>
            </a:endParaRPr>
          </a:p>
          <a:p>
            <a:pPr indent="-311150" lvl="0" marL="457200" rtl="0" algn="l">
              <a:lnSpc>
                <a:spcPct val="115000"/>
              </a:lnSpc>
              <a:spcBef>
                <a:spcPts val="1200"/>
              </a:spcBef>
              <a:spcAft>
                <a:spcPts val="0"/>
              </a:spcAft>
              <a:buClr>
                <a:schemeClr val="dk1"/>
              </a:buClr>
              <a:buSzPts val="1300"/>
              <a:buFont typeface="Roboto"/>
              <a:buAutoNum type="arabicPeriod"/>
            </a:pPr>
            <a:r>
              <a:rPr lang="en-GB" sz="1300">
                <a:solidFill>
                  <a:schemeClr val="dk1"/>
                </a:solidFill>
                <a:latin typeface="Roboto"/>
                <a:ea typeface="Roboto"/>
                <a:cs typeface="Roboto"/>
                <a:sym typeface="Roboto"/>
              </a:rPr>
              <a:t>User should fertilise every year</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AutoNum type="arabicPeriod"/>
            </a:pPr>
            <a:r>
              <a:rPr lang="en-GB" sz="1300">
                <a:solidFill>
                  <a:schemeClr val="dk1"/>
                </a:solidFill>
                <a:latin typeface="Roboto"/>
                <a:ea typeface="Roboto"/>
                <a:cs typeface="Roboto"/>
                <a:sym typeface="Roboto"/>
              </a:rPr>
              <a:t>Because of growth cycle from 7 year to 100 days, player need to fertilise every 14 days</a:t>
            </a:r>
            <a:endParaRPr/>
          </a:p>
        </p:txBody>
      </p:sp>
      <p:sp>
        <p:nvSpPr>
          <p:cNvPr id="181" name="Google Shape;181;p21"/>
          <p:cNvSpPr txBox="1"/>
          <p:nvPr>
            <p:ph type="title"/>
          </p:nvPr>
        </p:nvSpPr>
        <p:spPr>
          <a:xfrm>
            <a:off x="311750" y="1908075"/>
            <a:ext cx="3695400" cy="1284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Apple tree’s growth cycle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